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1"/>
  </p:notesMasterIdLst>
  <p:sldIdLst>
    <p:sldId id="506" r:id="rId2"/>
    <p:sldId id="600" r:id="rId3"/>
    <p:sldId id="507" r:id="rId4"/>
    <p:sldId id="583" r:id="rId5"/>
    <p:sldId id="413" r:id="rId6"/>
    <p:sldId id="545" r:id="rId7"/>
    <p:sldId id="555" r:id="rId8"/>
    <p:sldId id="599" r:id="rId9"/>
    <p:sldId id="556" r:id="rId10"/>
    <p:sldId id="589" r:id="rId11"/>
    <p:sldId id="514" r:id="rId12"/>
    <p:sldId id="584" r:id="rId13"/>
    <p:sldId id="587" r:id="rId14"/>
    <p:sldId id="595" r:id="rId15"/>
    <p:sldId id="558" r:id="rId16"/>
    <p:sldId id="596" r:id="rId17"/>
    <p:sldId id="597" r:id="rId18"/>
    <p:sldId id="598" r:id="rId19"/>
    <p:sldId id="334" r:id="rId20"/>
    <p:sldId id="336" r:id="rId21"/>
    <p:sldId id="337" r:id="rId22"/>
    <p:sldId id="274" r:id="rId23"/>
    <p:sldId id="269" r:id="rId24"/>
    <p:sldId id="258" r:id="rId25"/>
    <p:sldId id="279" r:id="rId26"/>
    <p:sldId id="562" r:id="rId27"/>
    <p:sldId id="510" r:id="rId28"/>
    <p:sldId id="511" r:id="rId29"/>
    <p:sldId id="402" r:id="rId30"/>
    <p:sldId id="271" r:id="rId31"/>
    <p:sldId id="285" r:id="rId32"/>
    <p:sldId id="590" r:id="rId33"/>
    <p:sldId id="593" r:id="rId34"/>
    <p:sldId id="594" r:id="rId35"/>
    <p:sldId id="563" r:id="rId36"/>
    <p:sldId id="256" r:id="rId37"/>
    <p:sldId id="272" r:id="rId38"/>
    <p:sldId id="536" r:id="rId39"/>
    <p:sldId id="273" r:id="rId40"/>
    <p:sldId id="525" r:id="rId41"/>
    <p:sldId id="537" r:id="rId42"/>
    <p:sldId id="564" r:id="rId43"/>
    <p:sldId id="565" r:id="rId44"/>
    <p:sldId id="566" r:id="rId45"/>
    <p:sldId id="283" r:id="rId46"/>
    <p:sldId id="535" r:id="rId47"/>
    <p:sldId id="550" r:id="rId48"/>
    <p:sldId id="551" r:id="rId49"/>
    <p:sldId id="287" r:id="rId5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5140" autoAdjust="0"/>
  </p:normalViewPr>
  <p:slideViewPr>
    <p:cSldViewPr snapToGrid="0">
      <p:cViewPr varScale="1">
        <p:scale>
          <a:sx n="91" d="100"/>
          <a:sy n="91" d="100"/>
        </p:scale>
        <p:origin x="1128" y="1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81013"/>
          </a:xfrm>
          <a:prstGeom prst="rect">
            <a:avLst/>
          </a:prstGeom>
        </p:spPr>
        <p:txBody>
          <a:bodyPr vert="horz" lIns="91440" tIns="45720" rIns="91440" bIns="45720" rtlCol="0"/>
          <a:lstStyle>
            <a:lvl1pPr algn="r">
              <a:defRPr sz="1200"/>
            </a:lvl1pPr>
          </a:lstStyle>
          <a:p>
            <a:fld id="{D80BB8C7-C9FE-451A-AFD5-884AA006ED43}" type="datetimeFigureOut">
              <a:rPr lang="en-US" smtClean="0"/>
              <a:t>6/25/20</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621213"/>
            <a:ext cx="5851525" cy="37798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81012"/>
          </a:xfrm>
          <a:prstGeom prst="rect">
            <a:avLst/>
          </a:prstGeom>
        </p:spPr>
        <p:txBody>
          <a:bodyPr vert="horz" lIns="91440" tIns="45720" rIns="91440" bIns="45720" rtlCol="0" anchor="b"/>
          <a:lstStyle>
            <a:lvl1pPr algn="r">
              <a:defRPr sz="1200"/>
            </a:lvl1pPr>
          </a:lstStyle>
          <a:p>
            <a:fld id="{1223B2E0-F841-4DF0-86E7-486D3B83D04F}" type="slidenum">
              <a:rPr lang="en-US" smtClean="0"/>
              <a:t>‹#›</a:t>
            </a:fld>
            <a:endParaRPr lang="en-US"/>
          </a:p>
        </p:txBody>
      </p:sp>
    </p:spTree>
    <p:extLst>
      <p:ext uri="{BB962C8B-B14F-4D97-AF65-F5344CB8AC3E}">
        <p14:creationId xmlns:p14="http://schemas.microsoft.com/office/powerpoint/2010/main" val="38794140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en.wikipedia.org/wiki/Glycoprotein" TargetMode="External"/><Relationship Id="rId2" Type="http://schemas.openxmlformats.org/officeDocument/2006/relationships/slide" Target="../slides/slide47.xml"/><Relationship Id="rId1" Type="http://schemas.openxmlformats.org/officeDocument/2006/relationships/notesMaster" Target="../notesMasters/notesMaster1.xml"/><Relationship Id="rId5" Type="http://schemas.openxmlformats.org/officeDocument/2006/relationships/hyperlink" Target="https://en.wikipedia.org/wiki/Gene" TargetMode="External"/><Relationship Id="rId4" Type="http://schemas.openxmlformats.org/officeDocument/2006/relationships/hyperlink" Target="https://en.wikipedia.org/wiki/Enzyme" TargetMode="Externa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93630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14</a:t>
            </a:fld>
            <a:endParaRPr lang="en-US"/>
          </a:p>
        </p:txBody>
      </p:sp>
    </p:spTree>
    <p:extLst>
      <p:ext uri="{BB962C8B-B14F-4D97-AF65-F5344CB8AC3E}">
        <p14:creationId xmlns:p14="http://schemas.microsoft.com/office/powerpoint/2010/main" val="15609541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16</a:t>
            </a:fld>
            <a:endParaRPr lang="en-US"/>
          </a:p>
        </p:txBody>
      </p:sp>
    </p:spTree>
    <p:extLst>
      <p:ext uri="{BB962C8B-B14F-4D97-AF65-F5344CB8AC3E}">
        <p14:creationId xmlns:p14="http://schemas.microsoft.com/office/powerpoint/2010/main" val="91088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17</a:t>
            </a:fld>
            <a:endParaRPr lang="en-US"/>
          </a:p>
        </p:txBody>
      </p:sp>
    </p:spTree>
    <p:extLst>
      <p:ext uri="{BB962C8B-B14F-4D97-AF65-F5344CB8AC3E}">
        <p14:creationId xmlns:p14="http://schemas.microsoft.com/office/powerpoint/2010/main" val="164291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18</a:t>
            </a:fld>
            <a:endParaRPr lang="en-US"/>
          </a:p>
        </p:txBody>
      </p:sp>
    </p:spTree>
    <p:extLst>
      <p:ext uri="{BB962C8B-B14F-4D97-AF65-F5344CB8AC3E}">
        <p14:creationId xmlns:p14="http://schemas.microsoft.com/office/powerpoint/2010/main" val="4032376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work on this</a:t>
            </a:r>
          </a:p>
        </p:txBody>
      </p:sp>
      <p:sp>
        <p:nvSpPr>
          <p:cNvPr id="4" name="Slide Number Placeholder 3"/>
          <p:cNvSpPr>
            <a:spLocks noGrp="1"/>
          </p:cNvSpPr>
          <p:nvPr>
            <p:ph type="sldNum" sz="quarter" idx="10"/>
          </p:nvPr>
        </p:nvSpPr>
        <p:spPr/>
        <p:txBody>
          <a:bodyPr/>
          <a:lstStyle/>
          <a:p>
            <a:fld id="{1223B2E0-F841-4DF0-86E7-486D3B83D04F}" type="slidenum">
              <a:rPr lang="en-US" smtClean="0"/>
              <a:t>19</a:t>
            </a:fld>
            <a:endParaRPr lang="en-US"/>
          </a:p>
        </p:txBody>
      </p:sp>
    </p:spTree>
    <p:extLst>
      <p:ext uri="{BB962C8B-B14F-4D97-AF65-F5344CB8AC3E}">
        <p14:creationId xmlns:p14="http://schemas.microsoft.com/office/powerpoint/2010/main" val="1893941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~130k images -&gt; they fine-tune all layers</a:t>
            </a:r>
          </a:p>
        </p:txBody>
      </p:sp>
      <p:sp>
        <p:nvSpPr>
          <p:cNvPr id="4" name="Slide Number Placeholder 3"/>
          <p:cNvSpPr>
            <a:spLocks noGrp="1"/>
          </p:cNvSpPr>
          <p:nvPr>
            <p:ph type="sldNum" sz="quarter" idx="10"/>
          </p:nvPr>
        </p:nvSpPr>
        <p:spPr/>
        <p:txBody>
          <a:bodyPr/>
          <a:lstStyle/>
          <a:p>
            <a:fld id="{738EA247-0547-4418-98F2-216488368539}" type="slidenum">
              <a:rPr lang="en-US" smtClean="0"/>
              <a:t>23</a:t>
            </a:fld>
            <a:endParaRPr lang="en-US"/>
          </a:p>
        </p:txBody>
      </p:sp>
    </p:spTree>
    <p:extLst>
      <p:ext uri="{BB962C8B-B14F-4D97-AF65-F5344CB8AC3E}">
        <p14:creationId xmlns:p14="http://schemas.microsoft.com/office/powerpoint/2010/main" val="230316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a:t>
            </a:r>
            <a:r>
              <a:rPr lang="en-US" baseline="0" dirty="0"/>
              <a:t> mention additional details, e.g. learning rate (0.001), decay factor, optimizer, random rotation and flip of images</a:t>
            </a:r>
            <a:endParaRPr lang="en-US" dirty="0"/>
          </a:p>
        </p:txBody>
      </p:sp>
      <p:sp>
        <p:nvSpPr>
          <p:cNvPr id="4" name="Slide Number Placeholder 3"/>
          <p:cNvSpPr>
            <a:spLocks noGrp="1"/>
          </p:cNvSpPr>
          <p:nvPr>
            <p:ph type="sldNum" sz="quarter" idx="10"/>
          </p:nvPr>
        </p:nvSpPr>
        <p:spPr/>
        <p:txBody>
          <a:bodyPr/>
          <a:lstStyle/>
          <a:p>
            <a:fld id="{2D6A5620-3FB7-42A5-8E8D-4A9F7CD6668D}" type="slidenum">
              <a:rPr lang="en-US" smtClean="0"/>
              <a:t>24</a:t>
            </a:fld>
            <a:endParaRPr lang="en-US"/>
          </a:p>
        </p:txBody>
      </p:sp>
    </p:spTree>
    <p:extLst>
      <p:ext uri="{BB962C8B-B14F-4D97-AF65-F5344CB8AC3E}">
        <p14:creationId xmlns:p14="http://schemas.microsoft.com/office/powerpoint/2010/main" val="1208467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-&gt; architecture</a:t>
            </a:r>
          </a:p>
          <a:p>
            <a:endParaRPr lang="en-US" dirty="0"/>
          </a:p>
          <a:p>
            <a:r>
              <a:rPr lang="en-US" dirty="0"/>
              <a:t>CHECKPOINT -&gt; parameters</a:t>
            </a:r>
          </a:p>
        </p:txBody>
      </p:sp>
      <p:sp>
        <p:nvSpPr>
          <p:cNvPr id="4" name="Slide Number Placeholder 3"/>
          <p:cNvSpPr>
            <a:spLocks noGrp="1"/>
          </p:cNvSpPr>
          <p:nvPr>
            <p:ph type="sldNum" sz="quarter" idx="5"/>
          </p:nvPr>
        </p:nvSpPr>
        <p:spPr/>
        <p:txBody>
          <a:bodyPr/>
          <a:lstStyle/>
          <a:p>
            <a:fld id="{1223B2E0-F841-4DF0-86E7-486D3B83D04F}" type="slidenum">
              <a:rPr lang="en-US" smtClean="0"/>
              <a:t>25</a:t>
            </a:fld>
            <a:endParaRPr lang="en-US"/>
          </a:p>
        </p:txBody>
      </p:sp>
    </p:spTree>
    <p:extLst>
      <p:ext uri="{BB962C8B-B14F-4D97-AF65-F5344CB8AC3E}">
        <p14:creationId xmlns:p14="http://schemas.microsoft.com/office/powerpoint/2010/main" val="449889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We’d like a “gold-standard” label for each image, but this is hard to come by</a:t>
            </a:r>
          </a:p>
        </p:txBody>
      </p:sp>
      <p:sp>
        <p:nvSpPr>
          <p:cNvPr id="4" name="Slide Number Placeholder 3"/>
          <p:cNvSpPr>
            <a:spLocks noGrp="1"/>
          </p:cNvSpPr>
          <p:nvPr>
            <p:ph type="sldNum" sz="quarter" idx="10"/>
          </p:nvPr>
        </p:nvSpPr>
        <p:spPr/>
        <p:txBody>
          <a:bodyPr/>
          <a:lstStyle/>
          <a:p>
            <a:fld id="{2D6A5620-3FB7-42A5-8E8D-4A9F7CD6668D}" type="slidenum">
              <a:rPr lang="en-US" smtClean="0"/>
              <a:t>27</a:t>
            </a:fld>
            <a:endParaRPr lang="en-US"/>
          </a:p>
        </p:txBody>
      </p:sp>
    </p:spTree>
    <p:extLst>
      <p:ext uri="{BB962C8B-B14F-4D97-AF65-F5344CB8AC3E}">
        <p14:creationId xmlns:p14="http://schemas.microsoft.com/office/powerpoint/2010/main" val="3541926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“gold standard” is hard to come by… and so they do something that is pretty clever.</a:t>
            </a:r>
          </a:p>
          <a:p>
            <a:r>
              <a:rPr lang="en-US" dirty="0"/>
              <a:t>They’ll use the annotations for training – let’s assume they’re good enough</a:t>
            </a:r>
          </a:p>
        </p:txBody>
      </p:sp>
      <p:sp>
        <p:nvSpPr>
          <p:cNvPr id="4" name="Slide Number Placeholder 3"/>
          <p:cNvSpPr>
            <a:spLocks noGrp="1"/>
          </p:cNvSpPr>
          <p:nvPr>
            <p:ph type="sldNum" sz="quarter" idx="5"/>
          </p:nvPr>
        </p:nvSpPr>
        <p:spPr/>
        <p:txBody>
          <a:bodyPr/>
          <a:lstStyle/>
          <a:p>
            <a:fld id="{1223B2E0-F841-4DF0-86E7-486D3B83D04F}" type="slidenum">
              <a:rPr lang="en-US" smtClean="0"/>
              <a:t>28</a:t>
            </a:fld>
            <a:endParaRPr lang="en-US"/>
          </a:p>
        </p:txBody>
      </p:sp>
    </p:spTree>
    <p:extLst>
      <p:ext uri="{BB962C8B-B14F-4D97-AF65-F5344CB8AC3E}">
        <p14:creationId xmlns:p14="http://schemas.microsoft.com/office/powerpoint/2010/main" val="320368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3856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this can require a lot of runs</a:t>
            </a:r>
          </a:p>
        </p:txBody>
      </p:sp>
      <p:sp>
        <p:nvSpPr>
          <p:cNvPr id="4" name="Slide Number Placeholder 3"/>
          <p:cNvSpPr>
            <a:spLocks noGrp="1"/>
          </p:cNvSpPr>
          <p:nvPr>
            <p:ph type="sldNum" sz="quarter" idx="10"/>
          </p:nvPr>
        </p:nvSpPr>
        <p:spPr/>
        <p:txBody>
          <a:bodyPr/>
          <a:lstStyle/>
          <a:p>
            <a:fld id="{0175F3A6-6971-5D47-A3A5-1EDC47BAF5FB}" type="slidenum">
              <a:rPr lang="en-US" smtClean="0"/>
              <a:t>29</a:t>
            </a:fld>
            <a:endParaRPr lang="en-US"/>
          </a:p>
        </p:txBody>
      </p:sp>
    </p:spTree>
    <p:extLst>
      <p:ext uri="{BB962C8B-B14F-4D97-AF65-F5344CB8AC3E}">
        <p14:creationId xmlns:p14="http://schemas.microsoft.com/office/powerpoint/2010/main" val="2899726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we’re comparing to a larger number of dermatologists</a:t>
            </a:r>
          </a:p>
        </p:txBody>
      </p:sp>
      <p:sp>
        <p:nvSpPr>
          <p:cNvPr id="4" name="Slide Number Placeholder 3"/>
          <p:cNvSpPr>
            <a:spLocks noGrp="1"/>
          </p:cNvSpPr>
          <p:nvPr>
            <p:ph type="sldNum" sz="quarter" idx="10"/>
          </p:nvPr>
        </p:nvSpPr>
        <p:spPr/>
        <p:txBody>
          <a:bodyPr/>
          <a:lstStyle/>
          <a:p>
            <a:fld id="{738EA247-0547-4418-98F2-216488368539}" type="slidenum">
              <a:rPr lang="en-US" smtClean="0"/>
              <a:t>30</a:t>
            </a:fld>
            <a:endParaRPr lang="en-US"/>
          </a:p>
        </p:txBody>
      </p:sp>
    </p:spTree>
    <p:extLst>
      <p:ext uri="{BB962C8B-B14F-4D97-AF65-F5344CB8AC3E}">
        <p14:creationId xmlns:p14="http://schemas.microsoft.com/office/powerpoint/2010/main" val="2264928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too far up and we’re identifying dissimilar things</a:t>
            </a:r>
          </a:p>
          <a:p>
            <a:r>
              <a:rPr lang="en-US" dirty="0"/>
              <a:t>Go too far down and we don’t have enough examples</a:t>
            </a:r>
          </a:p>
          <a:p>
            <a:endParaRPr lang="en-US" dirty="0"/>
          </a:p>
          <a:p>
            <a:r>
              <a:rPr lang="en-US" dirty="0"/>
              <a:t>Broader issue here – what’s the right level of prediction?</a:t>
            </a:r>
          </a:p>
        </p:txBody>
      </p:sp>
      <p:sp>
        <p:nvSpPr>
          <p:cNvPr id="4" name="Slide Number Placeholder 3"/>
          <p:cNvSpPr>
            <a:spLocks noGrp="1"/>
          </p:cNvSpPr>
          <p:nvPr>
            <p:ph type="sldNum" sz="quarter" idx="5"/>
          </p:nvPr>
        </p:nvSpPr>
        <p:spPr/>
        <p:txBody>
          <a:bodyPr/>
          <a:lstStyle/>
          <a:p>
            <a:fld id="{1223B2E0-F841-4DF0-86E7-486D3B83D04F}" type="slidenum">
              <a:rPr lang="en-US" smtClean="0"/>
              <a:t>31</a:t>
            </a:fld>
            <a:endParaRPr lang="en-US"/>
          </a:p>
        </p:txBody>
      </p:sp>
    </p:spTree>
    <p:extLst>
      <p:ext uri="{BB962C8B-B14F-4D97-AF65-F5344CB8AC3E}">
        <p14:creationId xmlns:p14="http://schemas.microsoft.com/office/powerpoint/2010/main" val="4198778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 also have similar appearance</a:t>
            </a:r>
          </a:p>
          <a:p>
            <a:r>
              <a:rPr lang="en-US" dirty="0"/>
              <a:t>Note that appearance is not the same as the taxonomy</a:t>
            </a:r>
          </a:p>
        </p:txBody>
      </p:sp>
      <p:sp>
        <p:nvSpPr>
          <p:cNvPr id="4" name="Slide Number Placeholder 3"/>
          <p:cNvSpPr>
            <a:spLocks noGrp="1"/>
          </p:cNvSpPr>
          <p:nvPr>
            <p:ph type="sldNum" sz="quarter" idx="5"/>
          </p:nvPr>
        </p:nvSpPr>
        <p:spPr/>
        <p:txBody>
          <a:bodyPr/>
          <a:lstStyle/>
          <a:p>
            <a:fld id="{1223B2E0-F841-4DF0-86E7-486D3B83D04F}" type="slidenum">
              <a:rPr lang="en-US" smtClean="0"/>
              <a:t>32</a:t>
            </a:fld>
            <a:endParaRPr lang="en-US"/>
          </a:p>
        </p:txBody>
      </p:sp>
    </p:spTree>
    <p:extLst>
      <p:ext uri="{BB962C8B-B14F-4D97-AF65-F5344CB8AC3E}">
        <p14:creationId xmlns:p14="http://schemas.microsoft.com/office/powerpoint/2010/main" val="3562211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evaluation still takes place at the benign / malignant level</a:t>
            </a:r>
          </a:p>
        </p:txBody>
      </p:sp>
      <p:sp>
        <p:nvSpPr>
          <p:cNvPr id="4" name="Slide Number Placeholder 3"/>
          <p:cNvSpPr>
            <a:spLocks noGrp="1"/>
          </p:cNvSpPr>
          <p:nvPr>
            <p:ph type="sldNum" sz="quarter" idx="5"/>
          </p:nvPr>
        </p:nvSpPr>
        <p:spPr/>
        <p:txBody>
          <a:bodyPr/>
          <a:lstStyle/>
          <a:p>
            <a:fld id="{1223B2E0-F841-4DF0-86E7-486D3B83D04F}" type="slidenum">
              <a:rPr lang="en-US" smtClean="0"/>
              <a:t>34</a:t>
            </a:fld>
            <a:endParaRPr lang="en-US"/>
          </a:p>
        </p:txBody>
      </p:sp>
    </p:spTree>
    <p:extLst>
      <p:ext uri="{BB962C8B-B14F-4D97-AF65-F5344CB8AC3E}">
        <p14:creationId xmlns:p14="http://schemas.microsoft.com/office/powerpoint/2010/main" val="2449305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Our CNN is tested against at least 21 dermatologists at keratinocyte carcinoma and melanoma recognition. For each test, previously unseen, biopsy-proven images of lesions are displayed, and dermatologists are asked if they would: biopsy/treat the lesion or reassure the patient.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Melanocytic test: 33 malignant melanomas and 97 benign nevi. A second melanocytic test using </a:t>
            </a:r>
            <a:r>
              <a:rPr lang="en-US" sz="1200" b="0" i="0" kern="1200" dirty="0" err="1">
                <a:solidFill>
                  <a:schemeClr val="tx1"/>
                </a:solidFill>
                <a:effectLst/>
                <a:latin typeface="+mn-lt"/>
                <a:ea typeface="+mn-ea"/>
                <a:cs typeface="+mn-cs"/>
              </a:rPr>
              <a:t>dermoscopic</a:t>
            </a:r>
            <a:r>
              <a:rPr lang="en-US" sz="1200" b="0" i="0" kern="1200" dirty="0">
                <a:solidFill>
                  <a:schemeClr val="tx1"/>
                </a:solidFill>
                <a:effectLst/>
                <a:latin typeface="+mn-lt"/>
                <a:ea typeface="+mn-ea"/>
                <a:cs typeface="+mn-cs"/>
              </a:rPr>
              <a:t> images is displayed for comparison: 71 malignant and 40 benign.</a:t>
            </a:r>
            <a:endParaRPr lang="en-US" dirty="0"/>
          </a:p>
        </p:txBody>
      </p:sp>
      <p:sp>
        <p:nvSpPr>
          <p:cNvPr id="4" name="Slide Number Placeholder 3"/>
          <p:cNvSpPr>
            <a:spLocks noGrp="1"/>
          </p:cNvSpPr>
          <p:nvPr>
            <p:ph type="sldNum" sz="quarter" idx="10"/>
          </p:nvPr>
        </p:nvSpPr>
        <p:spPr/>
        <p:txBody>
          <a:bodyPr/>
          <a:lstStyle/>
          <a:p>
            <a:fld id="{2D6A5620-3FB7-42A5-8E8D-4A9F7CD6668D}" type="slidenum">
              <a:rPr lang="en-US" smtClean="0"/>
              <a:t>36</a:t>
            </a:fld>
            <a:endParaRPr lang="en-US"/>
          </a:p>
        </p:txBody>
      </p:sp>
    </p:spTree>
    <p:extLst>
      <p:ext uri="{BB962C8B-B14F-4D97-AF65-F5344CB8AC3E}">
        <p14:creationId xmlns:p14="http://schemas.microsoft.com/office/powerpoint/2010/main" val="4704876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by setting aside machine learning for a moment and thinking about a more traditional diagnostic.</a:t>
            </a:r>
          </a:p>
          <a:p>
            <a:endParaRPr lang="en-US" dirty="0"/>
          </a:p>
          <a:p>
            <a:r>
              <a:rPr lang="en-US" dirty="0"/>
              <a:t>Here we see the sensitivity versus specificity curve (or false positive rate) for prostate-specific antigen as used as a biomarker for prostate cancer</a:t>
            </a:r>
          </a:p>
          <a:p>
            <a:endParaRPr lang="en-US" dirty="0"/>
          </a:p>
          <a:p>
            <a:r>
              <a:rPr lang="en-US" dirty="0"/>
              <a:t>Most effective at identifying high grade cancer; less effective at identifying any cancer versus no cancer</a:t>
            </a:r>
          </a:p>
          <a:p>
            <a:endParaRPr lang="en-US" dirty="0"/>
          </a:p>
          <a:p>
            <a:r>
              <a:rPr lang="en-US" dirty="0"/>
              <a:t>But what do these terms mean?</a:t>
            </a:r>
          </a:p>
        </p:txBody>
      </p:sp>
      <p:sp>
        <p:nvSpPr>
          <p:cNvPr id="4" name="Slide Number Placeholder 3"/>
          <p:cNvSpPr>
            <a:spLocks noGrp="1"/>
          </p:cNvSpPr>
          <p:nvPr>
            <p:ph type="sldNum" sz="quarter" idx="5"/>
          </p:nvPr>
        </p:nvSpPr>
        <p:spPr/>
        <p:txBody>
          <a:bodyPr/>
          <a:lstStyle/>
          <a:p>
            <a:fld id="{9FCDE58F-843A-8447-AF7F-7BD31329CDC1}" type="slidenum">
              <a:rPr lang="en-US" smtClean="0"/>
              <a:t>38</a:t>
            </a:fld>
            <a:endParaRPr lang="en-US"/>
          </a:p>
        </p:txBody>
      </p:sp>
    </p:spTree>
    <p:extLst>
      <p:ext uri="{BB962C8B-B14F-4D97-AF65-F5344CB8AC3E}">
        <p14:creationId xmlns:p14="http://schemas.microsoft.com/office/powerpoint/2010/main" val="3099878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Review this, then talk about how this confusion matrix assumes that everyone has been assigned a prediction.</a:t>
            </a:r>
          </a:p>
          <a:p>
            <a:r>
              <a:rPr lang="en-US" dirty="0"/>
              <a:t>However, with something like PSA, we have flexibility in our assignment criterion – we can vary the PSA level that we consider to be POSITIVE.</a:t>
            </a:r>
          </a:p>
        </p:txBody>
      </p:sp>
      <p:sp>
        <p:nvSpPr>
          <p:cNvPr id="4" name="Slide Number Placeholder 3"/>
          <p:cNvSpPr>
            <a:spLocks noGrp="1"/>
          </p:cNvSpPr>
          <p:nvPr>
            <p:ph type="sldNum" sz="quarter" idx="5"/>
          </p:nvPr>
        </p:nvSpPr>
        <p:spPr/>
        <p:txBody>
          <a:bodyPr/>
          <a:lstStyle/>
          <a:p>
            <a:fld id="{9FCDE58F-843A-8447-AF7F-7BD31329CDC1}" type="slidenum">
              <a:rPr lang="en-US" smtClean="0"/>
              <a:t>40</a:t>
            </a:fld>
            <a:endParaRPr lang="en-US"/>
          </a:p>
        </p:txBody>
      </p:sp>
    </p:spTree>
    <p:extLst>
      <p:ext uri="{BB962C8B-B14F-4D97-AF65-F5344CB8AC3E}">
        <p14:creationId xmlns:p14="http://schemas.microsoft.com/office/powerpoint/2010/main" val="31366631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we completely characterize the diagnostic performance of PSA? Well, we explore all possible thresholds, which tells us about the tradeoff between sensitivity and specificity that we get when varying it.</a:t>
            </a:r>
          </a:p>
        </p:txBody>
      </p:sp>
      <p:sp>
        <p:nvSpPr>
          <p:cNvPr id="4" name="Slide Number Placeholder 3"/>
          <p:cNvSpPr>
            <a:spLocks noGrp="1"/>
          </p:cNvSpPr>
          <p:nvPr>
            <p:ph type="sldNum" sz="quarter" idx="5"/>
          </p:nvPr>
        </p:nvSpPr>
        <p:spPr/>
        <p:txBody>
          <a:bodyPr/>
          <a:lstStyle/>
          <a:p>
            <a:fld id="{9FCDE58F-843A-8447-AF7F-7BD31329CDC1}" type="slidenum">
              <a:rPr lang="en-US" smtClean="0"/>
              <a:t>41</a:t>
            </a:fld>
            <a:endParaRPr lang="en-US"/>
          </a:p>
        </p:txBody>
      </p:sp>
    </p:spTree>
    <p:extLst>
      <p:ext uri="{BB962C8B-B14F-4D97-AF65-F5344CB8AC3E}">
        <p14:creationId xmlns:p14="http://schemas.microsoft.com/office/powerpoint/2010/main" val="1904901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42</a:t>
            </a:fld>
            <a:endParaRPr lang="en-US"/>
          </a:p>
        </p:txBody>
      </p:sp>
    </p:spTree>
    <p:extLst>
      <p:ext uri="{BB962C8B-B14F-4D97-AF65-F5344CB8AC3E}">
        <p14:creationId xmlns:p14="http://schemas.microsoft.com/office/powerpoint/2010/main" val="1054902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 us to illustrate a few things:</a:t>
            </a:r>
          </a:p>
          <a:p>
            <a:pPr marL="228600" indent="-228600">
              <a:buAutoNum type="arabicParenR"/>
            </a:pPr>
            <a:r>
              <a:rPr lang="en-US" dirty="0"/>
              <a:t>How to repurpose an existing CNN model</a:t>
            </a:r>
          </a:p>
          <a:p>
            <a:pPr marL="228600" indent="-228600">
              <a:buAutoNum type="arabicParenR"/>
            </a:pPr>
            <a:r>
              <a:rPr lang="en-US" dirty="0"/>
              <a:t>Nuances of evaluation in medical settings</a:t>
            </a:r>
          </a:p>
          <a:p>
            <a:pPr marL="228600" indent="-228600">
              <a:buAutoNum type="arabicParenR"/>
            </a:pPr>
            <a:r>
              <a:rPr lang="en-US" dirty="0"/>
              <a:t>Interpreting results</a:t>
            </a:r>
          </a:p>
          <a:p>
            <a:pPr marL="228600" indent="-228600">
              <a:buAutoNum type="arabicParenR"/>
            </a:pPr>
            <a:r>
              <a:rPr lang="en-US" dirty="0"/>
              <a:t>How to open the black box</a:t>
            </a:r>
          </a:p>
        </p:txBody>
      </p:sp>
      <p:sp>
        <p:nvSpPr>
          <p:cNvPr id="4" name="Slide Number Placeholder 3"/>
          <p:cNvSpPr>
            <a:spLocks noGrp="1"/>
          </p:cNvSpPr>
          <p:nvPr>
            <p:ph type="sldNum" sz="quarter" idx="5"/>
          </p:nvPr>
        </p:nvSpPr>
        <p:spPr/>
        <p:txBody>
          <a:bodyPr/>
          <a:lstStyle/>
          <a:p>
            <a:fld id="{1223B2E0-F841-4DF0-86E7-486D3B83D04F}" type="slidenum">
              <a:rPr lang="en-US" smtClean="0"/>
              <a:t>4</a:t>
            </a:fld>
            <a:endParaRPr lang="en-US"/>
          </a:p>
        </p:txBody>
      </p:sp>
    </p:spTree>
    <p:extLst>
      <p:ext uri="{BB962C8B-B14F-4D97-AF65-F5344CB8AC3E}">
        <p14:creationId xmlns:p14="http://schemas.microsoft.com/office/powerpoint/2010/main" val="25617206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43</a:t>
            </a:fld>
            <a:endParaRPr lang="en-US"/>
          </a:p>
        </p:txBody>
      </p:sp>
    </p:spTree>
    <p:extLst>
      <p:ext uri="{BB962C8B-B14F-4D97-AF65-F5344CB8AC3E}">
        <p14:creationId xmlns:p14="http://schemas.microsoft.com/office/powerpoint/2010/main" val="34553398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As we move top left to bottom right, we’re lowering our threshold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Move to the right – pick up one more true positive</a:t>
            </a:r>
          </a:p>
          <a:p>
            <a:r>
              <a:rPr lang="en-US" sz="1200" b="0" i="0" kern="1200" dirty="0">
                <a:solidFill>
                  <a:schemeClr val="tx1"/>
                </a:solidFill>
                <a:effectLst/>
                <a:latin typeface="+mn-lt"/>
                <a:ea typeface="+mn-ea"/>
                <a:cs typeface="+mn-cs"/>
              </a:rPr>
              <a:t>Move down – pick up a false positive</a:t>
            </a:r>
            <a:endParaRPr lang="en-US" dirty="0"/>
          </a:p>
        </p:txBody>
      </p:sp>
      <p:sp>
        <p:nvSpPr>
          <p:cNvPr id="4" name="Slide Number Placeholder 3"/>
          <p:cNvSpPr>
            <a:spLocks noGrp="1"/>
          </p:cNvSpPr>
          <p:nvPr>
            <p:ph type="sldNum" sz="quarter" idx="10"/>
          </p:nvPr>
        </p:nvSpPr>
        <p:spPr/>
        <p:txBody>
          <a:bodyPr/>
          <a:lstStyle/>
          <a:p>
            <a:fld id="{2D6A5620-3FB7-42A5-8E8D-4A9F7CD6668D}" type="slidenum">
              <a:rPr lang="en-US" smtClean="0"/>
              <a:t>44</a:t>
            </a:fld>
            <a:endParaRPr lang="en-US"/>
          </a:p>
        </p:txBody>
      </p:sp>
    </p:spTree>
    <p:extLst>
      <p:ext uri="{BB962C8B-B14F-4D97-AF65-F5344CB8AC3E}">
        <p14:creationId xmlns:p14="http://schemas.microsoft.com/office/powerpoint/2010/main" val="10373582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to highlight the issue of interpretability</a:t>
            </a:r>
          </a:p>
          <a:p>
            <a:r>
              <a:rPr lang="en-US" dirty="0"/>
              <a:t>How can we trust a ”black box” diagnostic if we don’t know what’s happening inside?</a:t>
            </a:r>
          </a:p>
        </p:txBody>
      </p:sp>
      <p:sp>
        <p:nvSpPr>
          <p:cNvPr id="4" name="Slide Number Placeholder 3"/>
          <p:cNvSpPr>
            <a:spLocks noGrp="1"/>
          </p:cNvSpPr>
          <p:nvPr>
            <p:ph type="sldNum" sz="quarter" idx="5"/>
          </p:nvPr>
        </p:nvSpPr>
        <p:spPr/>
        <p:txBody>
          <a:bodyPr/>
          <a:lstStyle/>
          <a:p>
            <a:fld id="{9FCDE58F-843A-8447-AF7F-7BD31329CDC1}" type="slidenum">
              <a:rPr lang="en-US" smtClean="0"/>
              <a:t>46</a:t>
            </a:fld>
            <a:endParaRPr lang="en-US"/>
          </a:p>
        </p:txBody>
      </p:sp>
    </p:spTree>
    <p:extLst>
      <p:ext uri="{BB962C8B-B14F-4D97-AF65-F5344CB8AC3E}">
        <p14:creationId xmlns:p14="http://schemas.microsoft.com/office/powerpoint/2010/main" val="2125359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same time, I might question whether we fully understand even more traditional diagnostics.</a:t>
            </a:r>
          </a:p>
          <a:p>
            <a:r>
              <a:rPr lang="en-US" dirty="0"/>
              <a:t>For instance, I might know that PSA is an enzyme found in the prostate, but I have only a very rudimentary understanding of how PSA levels are detected, or how reliable a PSA measurement might be</a:t>
            </a:r>
          </a:p>
          <a:p>
            <a:endParaRPr lang="en-US" dirty="0"/>
          </a:p>
          <a:p>
            <a:r>
              <a:rPr lang="en-US" sz="1200" b="1" i="0" u="none" strike="noStrike" kern="1200" dirty="0">
                <a:solidFill>
                  <a:schemeClr val="tx1"/>
                </a:solidFill>
                <a:effectLst/>
                <a:latin typeface="+mn-lt"/>
                <a:ea typeface="+mn-ea"/>
                <a:cs typeface="+mn-cs"/>
              </a:rPr>
              <a:t>gamma-</a:t>
            </a:r>
            <a:r>
              <a:rPr lang="en-US" sz="1200" b="1" i="0" u="none" strike="noStrike" kern="1200" dirty="0" err="1">
                <a:solidFill>
                  <a:schemeClr val="tx1"/>
                </a:solidFill>
                <a:effectLst/>
                <a:latin typeface="+mn-lt"/>
                <a:ea typeface="+mn-ea"/>
                <a:cs typeface="+mn-cs"/>
              </a:rPr>
              <a:t>seminoprotein</a:t>
            </a:r>
            <a:r>
              <a:rPr lang="en-US" sz="1200" b="0" i="0" u="none" strike="noStrike" kern="1200" dirty="0">
                <a:solidFill>
                  <a:schemeClr val="tx1"/>
                </a:solidFill>
                <a:effectLst/>
                <a:latin typeface="+mn-lt"/>
                <a:ea typeface="+mn-ea"/>
                <a:cs typeface="+mn-cs"/>
              </a:rPr>
              <a:t> or </a:t>
            </a:r>
            <a:r>
              <a:rPr lang="en-US" sz="1200" b="1" i="0" u="none" strike="noStrike" kern="1200" dirty="0">
                <a:solidFill>
                  <a:schemeClr val="tx1"/>
                </a:solidFill>
                <a:effectLst/>
                <a:latin typeface="+mn-lt"/>
                <a:ea typeface="+mn-ea"/>
                <a:cs typeface="+mn-cs"/>
              </a:rPr>
              <a:t>kallikrein-3</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KLK3</a:t>
            </a:r>
            <a:r>
              <a:rPr lang="en-US" sz="1200" b="0" i="0" u="none" strike="noStrike"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Glycoprotein"/>
              </a:rPr>
              <a:t>glycoprotein</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Enzyme"/>
              </a:rPr>
              <a:t>enzyme</a:t>
            </a:r>
            <a:r>
              <a:rPr lang="en-US" sz="1200" b="0" i="0" u="none" strike="noStrike" kern="1200" dirty="0">
                <a:solidFill>
                  <a:schemeClr val="tx1"/>
                </a:solidFill>
                <a:effectLst/>
                <a:latin typeface="+mn-lt"/>
                <a:ea typeface="+mn-ea"/>
                <a:cs typeface="+mn-cs"/>
              </a:rPr>
              <a:t> encoded in humans by the </a:t>
            </a:r>
            <a:r>
              <a:rPr lang="en-US" sz="1200" b="0" i="1" u="none" strike="noStrike" kern="1200" dirty="0">
                <a:solidFill>
                  <a:schemeClr val="tx1"/>
                </a:solidFill>
                <a:effectLst/>
                <a:latin typeface="+mn-lt"/>
                <a:ea typeface="+mn-ea"/>
                <a:cs typeface="+mn-cs"/>
              </a:rPr>
              <a:t>KLK3</a:t>
            </a:r>
            <a:r>
              <a:rPr lang="en-US"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Gene"/>
              </a:rPr>
              <a:t>gene</a:t>
            </a: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47</a:t>
            </a:fld>
            <a:endParaRPr lang="en-US"/>
          </a:p>
        </p:txBody>
      </p:sp>
    </p:spTree>
    <p:extLst>
      <p:ext uri="{BB962C8B-B14F-4D97-AF65-F5344CB8AC3E}">
        <p14:creationId xmlns:p14="http://schemas.microsoft.com/office/powerpoint/2010/main" val="4123515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 there are two competing perspectives.</a:t>
            </a:r>
          </a:p>
          <a:p>
            <a:endParaRPr lang="en-US" dirty="0"/>
          </a:p>
          <a:p>
            <a:r>
              <a:rPr lang="en-US" dirty="0"/>
              <a:t>Those that think we must fully understand how these tools work to trust them</a:t>
            </a:r>
          </a:p>
          <a:p>
            <a:r>
              <a:rPr lang="en-US" dirty="0"/>
              <a:t>And those who think that we just need to know that they DO work.</a:t>
            </a:r>
          </a:p>
          <a:p>
            <a:endParaRPr lang="en-US" dirty="0"/>
          </a:p>
          <a:p>
            <a:r>
              <a:rPr lang="en-US" dirty="0"/>
              <a:t>But that means rigorously and repeatedly validating them, in a variety of settings – health systems, patient populations, other conditions</a:t>
            </a:r>
          </a:p>
        </p:txBody>
      </p:sp>
      <p:sp>
        <p:nvSpPr>
          <p:cNvPr id="4" name="Slide Number Placeholder 3"/>
          <p:cNvSpPr>
            <a:spLocks noGrp="1"/>
          </p:cNvSpPr>
          <p:nvPr>
            <p:ph type="sldNum" sz="quarter" idx="5"/>
          </p:nvPr>
        </p:nvSpPr>
        <p:spPr/>
        <p:txBody>
          <a:bodyPr/>
          <a:lstStyle/>
          <a:p>
            <a:fld id="{9FCDE58F-843A-8447-AF7F-7BD31329CDC1}" type="slidenum">
              <a:rPr lang="en-US" smtClean="0"/>
              <a:t>48</a:t>
            </a:fld>
            <a:endParaRPr lang="en-US"/>
          </a:p>
        </p:txBody>
      </p:sp>
    </p:spTree>
    <p:extLst>
      <p:ext uri="{BB962C8B-B14F-4D97-AF65-F5344CB8AC3E}">
        <p14:creationId xmlns:p14="http://schemas.microsoft.com/office/powerpoint/2010/main" val="2195558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6A5620-3FB7-42A5-8E8D-4A9F7CD6668D}" type="slidenum">
              <a:rPr lang="en-US" smtClean="0"/>
              <a:t>49</a:t>
            </a:fld>
            <a:endParaRPr lang="en-US"/>
          </a:p>
        </p:txBody>
      </p:sp>
    </p:spTree>
    <p:extLst>
      <p:ext uri="{BB962C8B-B14F-4D97-AF65-F5344CB8AC3E}">
        <p14:creationId xmlns:p14="http://schemas.microsoft.com/office/powerpoint/2010/main" val="2326355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Output is distribution over output classes</a:t>
            </a:r>
          </a:p>
          <a:p>
            <a:pPr marL="171450" indent="-171450">
              <a:buFontTx/>
              <a:buChar char="-"/>
            </a:pPr>
            <a:r>
              <a:rPr lang="en-US" dirty="0"/>
              <a:t>Note that some images match multiple labels</a:t>
            </a:r>
          </a:p>
          <a:p>
            <a:pPr marL="171450" indent="-171450">
              <a:buFontTx/>
              <a:buChar char="-"/>
            </a:pPr>
            <a:r>
              <a:rPr lang="en-US" dirty="0"/>
              <a:t>Training data: whole-image labels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93771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What’s the strategy?</a:t>
            </a:r>
          </a:p>
          <a:p>
            <a:pPr marL="171450" indent="-171450">
              <a:buFontTx/>
              <a:buChar char="-"/>
            </a:pPr>
            <a:endParaRPr lang="en-US" dirty="0"/>
          </a:p>
          <a:p>
            <a:pPr marL="171450" indent="-171450">
              <a:buFontTx/>
              <a:buChar char="-"/>
            </a:pPr>
            <a:r>
              <a:rPr lang="en-US" dirty="0"/>
              <a:t>Well, training these models takes millions of images</a:t>
            </a:r>
          </a:p>
          <a:p>
            <a:pPr marL="171450" indent="-171450">
              <a:buFontTx/>
              <a:buChar char="-"/>
            </a:pPr>
            <a:r>
              <a:rPr lang="en-US" dirty="0"/>
              <a:t>If we have that many, GREAT! -&gt; train from scratch, let it learn a new, effective hierarchy from the ground up</a:t>
            </a:r>
          </a:p>
          <a:p>
            <a:pPr marL="171450" indent="-171450">
              <a:buFontTx/>
              <a:buChar char="-"/>
            </a:pPr>
            <a:endParaRPr lang="en-US" dirty="0"/>
          </a:p>
          <a:p>
            <a:pPr marL="171450" indent="-171450">
              <a:buFontTx/>
              <a:buChar char="-"/>
            </a:pPr>
            <a:r>
              <a:rPr lang="en-US" dirty="0"/>
              <a:t>More often, we just don’t have the volume, so instead we want to take an existing model and “fine-tune” it to work for our new problem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3156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First, WHY are we doing this?</a:t>
            </a:r>
            <a:endParaRPr lang="en-US" baseline="0" dirty="0"/>
          </a:p>
          <a:p>
            <a:pPr marL="628650" lvl="1" indent="-171450">
              <a:buFontTx/>
              <a:buChar char="-"/>
            </a:pPr>
            <a:r>
              <a:rPr lang="en-US" baseline="0" dirty="0"/>
              <a:t>Good idea to reuse our filters</a:t>
            </a:r>
          </a:p>
          <a:p>
            <a:pPr marL="628650" lvl="1" indent="-171450">
              <a:buFontTx/>
              <a:buChar char="-"/>
            </a:pPr>
            <a:r>
              <a:rPr lang="en-US" baseline="0" dirty="0"/>
              <a:t>Lots of things we’ve discovered in these architectures</a:t>
            </a:r>
            <a:endParaRPr lang="en-US" dirty="0"/>
          </a:p>
          <a:p>
            <a:pPr marL="171450" indent="-171450">
              <a:buFontTx/>
              <a:buChar char="-"/>
            </a:pPr>
            <a:r>
              <a:rPr lang="en-US" dirty="0"/>
              <a:t>So here, we’re doing the same thing – not only are we taking the model structure, i.e. the architecture, but also the trained parameters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31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10</a:t>
            </a:fld>
            <a:endParaRPr lang="en-US"/>
          </a:p>
        </p:txBody>
      </p:sp>
    </p:spTree>
    <p:extLst>
      <p:ext uri="{BB962C8B-B14F-4D97-AF65-F5344CB8AC3E}">
        <p14:creationId xmlns:p14="http://schemas.microsoft.com/office/powerpoint/2010/main" val="3544181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1774611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333E9F-084A-8543-BC6F-0AE70009C29B}" type="slidenum">
              <a:rPr lang="en-US" smtClean="0"/>
              <a:t>13</a:t>
            </a:fld>
            <a:endParaRPr lang="en-US"/>
          </a:p>
        </p:txBody>
      </p:sp>
    </p:spTree>
    <p:extLst>
      <p:ext uri="{BB962C8B-B14F-4D97-AF65-F5344CB8AC3E}">
        <p14:creationId xmlns:p14="http://schemas.microsoft.com/office/powerpoint/2010/main" val="2285808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157797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283903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06375"/>
            <a:ext cx="2743200" cy="43878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06375"/>
            <a:ext cx="8026400" cy="43878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25925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25216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1490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200151"/>
            <a:ext cx="5384800" cy="3394075"/>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727533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8" name="Footer Placeholder 7"/>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9" name="Slide Number Placeholder 8"/>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28787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4" name="Footer Placeholder 3"/>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5" name="Slide Number Placeholder 4"/>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25019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3" name="Footer Placeholder 2"/>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4" name="Slide Number Placeholder 3"/>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1466964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21611537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endParaRPr lang="en-US"/>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a:xfrm>
            <a:off x="609600" y="6356351"/>
            <a:ext cx="2844800" cy="365125"/>
          </a:xfrm>
          <a:prstGeom prst="rect">
            <a:avLst/>
          </a:prstGeom>
        </p:spPr>
        <p:txBody>
          <a:bodyPr/>
          <a:lstStyle/>
          <a:p>
            <a:pPr defTabSz="609585"/>
            <a:fld id="{CB57645D-6EED-4946-9D1D-A6B494445F10}" type="datetimeFigureOut">
              <a:rPr lang="en-US" sz="2400" smtClean="0">
                <a:solidFill>
                  <a:prstClr val="black"/>
                </a:solidFill>
              </a:rPr>
              <a:pPr defTabSz="609585"/>
              <a:t>6/25/20</a:t>
            </a:fld>
            <a:endParaRPr lang="en-US" sz="2400">
              <a:solidFill>
                <a:prstClr val="black"/>
              </a:solidFill>
            </a:endParaRPr>
          </a:p>
        </p:txBody>
      </p:sp>
      <p:sp>
        <p:nvSpPr>
          <p:cNvPr id="6" name="Footer Placeholder 5"/>
          <p:cNvSpPr>
            <a:spLocks noGrp="1"/>
          </p:cNvSpPr>
          <p:nvPr>
            <p:ph type="ftr" sz="quarter" idx="11"/>
          </p:nvPr>
        </p:nvSpPr>
        <p:spPr>
          <a:xfrm>
            <a:off x="4165600" y="6356351"/>
            <a:ext cx="3860800" cy="365125"/>
          </a:xfrm>
          <a:prstGeom prst="rect">
            <a:avLst/>
          </a:prstGeom>
        </p:spPr>
        <p:txBody>
          <a:bodyPr/>
          <a:lstStyle/>
          <a:p>
            <a:pPr defTabSz="609585"/>
            <a:endParaRPr lang="en-US" sz="2400">
              <a:solidFill>
                <a:prstClr val="black"/>
              </a:solidFill>
            </a:endParaRPr>
          </a:p>
        </p:txBody>
      </p:sp>
      <p:sp>
        <p:nvSpPr>
          <p:cNvPr id="7" name="Slide Number Placeholder 6"/>
          <p:cNvSpPr>
            <a:spLocks noGrp="1"/>
          </p:cNvSpPr>
          <p:nvPr>
            <p:ph type="sldNum" sz="quarter" idx="12"/>
          </p:nvPr>
        </p:nvSpPr>
        <p:spPr>
          <a:xfrm>
            <a:off x="8737600" y="6356351"/>
            <a:ext cx="2844800" cy="365125"/>
          </a:xfrm>
          <a:prstGeom prst="rect">
            <a:avLst/>
          </a:prstGeom>
        </p:spPr>
        <p:txBody>
          <a:bodyPr/>
          <a:lstStyle/>
          <a:p>
            <a:pPr defTabSz="609585"/>
            <a:fld id="{B7D94440-29F7-804F-9CB1-7389833EDDC0}" type="slidenum">
              <a:rPr lang="en-US" sz="2400" smtClean="0">
                <a:solidFill>
                  <a:prstClr val="black"/>
                </a:solidFill>
              </a:rPr>
              <a:pPr defTabSz="609585"/>
              <a:t>‹#›</a:t>
            </a:fld>
            <a:endParaRPr lang="en-US" sz="2400">
              <a:solidFill>
                <a:prstClr val="black"/>
              </a:solidFill>
            </a:endParaRPr>
          </a:p>
        </p:txBody>
      </p:sp>
    </p:spTree>
    <p:extLst>
      <p:ext uri="{BB962C8B-B14F-4D97-AF65-F5344CB8AC3E}">
        <p14:creationId xmlns:p14="http://schemas.microsoft.com/office/powerpoint/2010/main" val="42421172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en-US" dirty="0"/>
              <a:t>Duke Title Slide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888265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609585" rtl="0" eaLnBrk="1" latinLnBrk="0" hangingPunct="1">
        <a:spcBef>
          <a:spcPct val="0"/>
        </a:spcBef>
        <a:buNone/>
        <a:defRPr sz="5867" kern="1200">
          <a:solidFill>
            <a:srgbClr val="001A57"/>
          </a:solidFill>
          <a:latin typeface="Helvetica"/>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bg1">
              <a:lumMod val="50000"/>
            </a:schemeClr>
          </a:solidFill>
          <a:latin typeface="Helvetica Neue"/>
          <a:ea typeface="+mn-ea"/>
          <a:cs typeface="+mn-cs"/>
        </a:defRPr>
      </a:lvl1pPr>
      <a:lvl2pPr marL="990575" indent="-380990" algn="l" defTabSz="609585" rtl="0" eaLnBrk="1" latinLnBrk="0" hangingPunct="1">
        <a:spcBef>
          <a:spcPct val="20000"/>
        </a:spcBef>
        <a:buFont typeface="Arial"/>
        <a:buChar char="–"/>
        <a:defRPr sz="3733" kern="1200">
          <a:solidFill>
            <a:schemeClr val="bg1">
              <a:lumMod val="50000"/>
            </a:schemeClr>
          </a:solidFill>
          <a:latin typeface="Helvetica Neue"/>
          <a:ea typeface="+mn-ea"/>
          <a:cs typeface="+mn-cs"/>
        </a:defRPr>
      </a:lvl2pPr>
      <a:lvl3pPr marL="1523962" indent="-304792" algn="l" defTabSz="609585" rtl="0" eaLnBrk="1" latinLnBrk="0" hangingPunct="1">
        <a:spcBef>
          <a:spcPct val="20000"/>
        </a:spcBef>
        <a:buFont typeface="Arial"/>
        <a:buChar char="•"/>
        <a:defRPr sz="3200" kern="1200">
          <a:solidFill>
            <a:schemeClr val="bg1">
              <a:lumMod val="50000"/>
            </a:schemeClr>
          </a:solidFill>
          <a:latin typeface="Helvetica Neue"/>
          <a:ea typeface="+mn-ea"/>
          <a:cs typeface="+mn-cs"/>
        </a:defRPr>
      </a:lvl3pPr>
      <a:lvl4pPr marL="2133547"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4pPr>
      <a:lvl5pPr marL="2743131" indent="-304792" algn="l" defTabSz="609585" rtl="0" eaLnBrk="1" latinLnBrk="0" hangingPunct="1">
        <a:spcBef>
          <a:spcPct val="20000"/>
        </a:spcBef>
        <a:buFont typeface="Arial"/>
        <a:buChar char="»"/>
        <a:defRPr sz="2667" kern="1200">
          <a:solidFill>
            <a:schemeClr val="bg1">
              <a:lumMod val="50000"/>
            </a:schemeClr>
          </a:solidFill>
          <a:latin typeface="Helvetica Neue"/>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emf"/><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emf"/><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emf"/><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8.emf"/><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7.png"/><Relationship Id="rId4" Type="http://schemas.openxmlformats.org/officeDocument/2006/relationships/image" Target="../media/image240.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35.png"/><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78.png"/><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2"/>
            <a:ext cx="10363200" cy="3189721"/>
          </a:xfrm>
        </p:spPr>
        <p:txBody>
          <a:bodyPr>
            <a:normAutofit/>
          </a:bodyPr>
          <a:lstStyle/>
          <a:p>
            <a:pPr>
              <a:spcAft>
                <a:spcPts val="1200"/>
              </a:spcAft>
            </a:pPr>
            <a:r>
              <a:rPr lang="en-US" dirty="0"/>
              <a:t>Medical Image Analysis</a:t>
            </a:r>
            <a:br>
              <a:rPr lang="en-US" dirty="0"/>
            </a:br>
            <a:r>
              <a:rPr lang="en-US" dirty="0"/>
              <a:t>with CNNs</a:t>
            </a:r>
            <a:br>
              <a:rPr lang="en-US" dirty="0"/>
            </a:br>
            <a:br>
              <a:rPr lang="en-US" sz="3600" dirty="0"/>
            </a:br>
            <a:r>
              <a:rPr lang="en-US" sz="3600" dirty="0"/>
              <a:t>June 26, 2020</a:t>
            </a:r>
            <a:endParaRPr lang="en-US" sz="4800" dirty="0"/>
          </a:p>
        </p:txBody>
      </p:sp>
      <p:sp>
        <p:nvSpPr>
          <p:cNvPr id="3" name="Subtitle 2"/>
          <p:cNvSpPr>
            <a:spLocks noGrp="1"/>
          </p:cNvSpPr>
          <p:nvPr>
            <p:ph type="subTitle" idx="1"/>
          </p:nvPr>
        </p:nvSpPr>
        <p:spPr>
          <a:xfrm>
            <a:off x="3027219" y="4276881"/>
            <a:ext cx="6137564" cy="1655763"/>
          </a:xfrm>
        </p:spPr>
        <p:txBody>
          <a:bodyPr>
            <a:normAutofit/>
          </a:bodyPr>
          <a:lstStyle/>
          <a:p>
            <a:r>
              <a:rPr lang="en-US" sz="2400" dirty="0" err="1"/>
              <a:t>MMCi</a:t>
            </a:r>
            <a:r>
              <a:rPr lang="en-US" sz="2400" dirty="0"/>
              <a:t> Applied Data Science</a:t>
            </a:r>
          </a:p>
          <a:p>
            <a:endParaRPr lang="en-US" sz="2400" dirty="0"/>
          </a:p>
          <a:p>
            <a:r>
              <a:rPr lang="en-US" sz="2400" dirty="0"/>
              <a:t>Matthew Engelhard</a:t>
            </a:r>
          </a:p>
        </p:txBody>
      </p:sp>
    </p:spTree>
    <p:extLst>
      <p:ext uri="{BB962C8B-B14F-4D97-AF65-F5344CB8AC3E}">
        <p14:creationId xmlns:p14="http://schemas.microsoft.com/office/powerpoint/2010/main" val="1796833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274639"/>
            <a:ext cx="10972800" cy="1143000"/>
          </a:xfrm>
        </p:spPr>
        <p:txBody>
          <a:bodyPr/>
          <a:lstStyle/>
          <a:p>
            <a:r>
              <a:rPr lang="en-US" dirty="0"/>
              <a:t>Two-Class Predictions</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269174" y="3775300"/>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2890957" y="3775300"/>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425662" y="3775300"/>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1843289" y="3775300"/>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2732637" y="3775300"/>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178975" y="5271456"/>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609600" y="5200022"/>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4724276" y="5185834"/>
            <a:ext cx="662392"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x</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2890957" y="3775300"/>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2890957" y="3775300"/>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2890957" y="3775300"/>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572689" y="4094935"/>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3753050" y="4094935"/>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825749576"/>
              </p:ext>
            </p:extLst>
          </p:nvPr>
        </p:nvGraphicFramePr>
        <p:xfrm>
          <a:off x="2670777" y="3443851"/>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132142" y="3380553"/>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2666341" y="2678934"/>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2666341" y="2678934"/>
                <a:ext cx="470357" cy="459473"/>
              </a:xfrm>
              <a:prstGeom prst="ellipse">
                <a:avLst/>
              </a:prstGeom>
              <a:blipFill>
                <a:blip r:embed="rId4"/>
                <a:stretch>
                  <a:fillRect l="-32500" t="-7692" b="-38462"/>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2901520" y="3138407"/>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3298157290"/>
              </p:ext>
            </p:extLst>
          </p:nvPr>
        </p:nvGraphicFramePr>
        <p:xfrm>
          <a:off x="2670777" y="1955143"/>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2901520" y="2414616"/>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106155" y="191795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106155" y="1917959"/>
                <a:ext cx="482826" cy="512576"/>
              </a:xfrm>
              <a:prstGeom prst="rect">
                <a:avLst/>
              </a:prstGeom>
              <a:blipFill>
                <a:blip r:embed="rId5"/>
                <a:stretch>
                  <a:fillRect l="-7692"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0E6F50-36DB-D942-97C3-7F75BF273DCC}"/>
                  </a:ext>
                </a:extLst>
              </p:cNvPr>
              <p:cNvSpPr txBox="1"/>
              <p:nvPr/>
            </p:nvSpPr>
            <p:spPr>
              <a:xfrm>
                <a:off x="6456697" y="3199399"/>
                <a:ext cx="4707404" cy="723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cs typeface="Times New Roman" panose="02020603050405020304" pitchFamily="18" charset="0"/>
                        </a:rPr>
                        <m:t>𝜎</m:t>
                      </m:r>
                      <m:d>
                        <m:dPr>
                          <m:ctrlPr>
                            <a:rPr lang="en-US" sz="2400" i="1" dirty="0">
                              <a:latin typeface="Cambria Math" panose="02040503050406030204" pitchFamily="18" charset="0"/>
                              <a:cs typeface="Times New Roman" panose="02020603050405020304" pitchFamily="18" charset="0"/>
                            </a:rPr>
                          </m:ctrlPr>
                        </m:dPr>
                        <m:e>
                          <m:r>
                            <a:rPr lang="en-US" sz="2400" i="1" dirty="0">
                              <a:latin typeface="Cambria Math" panose="02040503050406030204" pitchFamily="18" charset="0"/>
                              <a:cs typeface="Times New Roman" panose="02020603050405020304" pitchFamily="18" charset="0"/>
                            </a:rPr>
                            <m:t>𝑧</m:t>
                          </m:r>
                          <m:r>
                            <a:rPr lang="en-US" sz="2400" i="1" baseline="-25000" dirty="0">
                              <a:latin typeface="Cambria Math" panose="02040503050406030204" pitchFamily="18" charset="0"/>
                              <a:cs typeface="Times New Roman" panose="02020603050405020304" pitchFamily="18" charset="0"/>
                            </a:rPr>
                            <m:t>𝑖</m:t>
                          </m:r>
                        </m:e>
                      </m:d>
                      <m:r>
                        <a:rPr lang="en-US" sz="2400" i="1">
                          <a:latin typeface="Cambria Math" panose="02040503050406030204" pitchFamily="18" charset="0"/>
                        </a:rPr>
                        <m:t>=</m:t>
                      </m:r>
                      <m:f>
                        <m:fPr>
                          <m:ctrlPr>
                            <a:rPr lang="en-US" sz="2400" b="0" i="1" dirty="0" smtClean="0">
                              <a:latin typeface="Cambria Math" panose="02040503050406030204" pitchFamily="18" charset="0"/>
                              <a:cs typeface="Times New Roman" panose="020206030504050203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𝑧</m:t>
                              </m:r>
                              <m:r>
                                <a:rPr lang="en-US" sz="2400" i="1" baseline="-25000">
                                  <a:latin typeface="Cambria Math" panose="02040503050406030204" pitchFamily="18" charset="0"/>
                                </a:rPr>
                                <m:t>𝑖</m:t>
                              </m:r>
                            </m:sup>
                          </m:sSup>
                        </m:num>
                        <m:den>
                          <m:r>
                            <a:rPr lang="en-US" sz="2400" b="0" i="1" dirty="0" smtClean="0">
                              <a:latin typeface="Cambria Math" panose="02040503050406030204" pitchFamily="18" charset="0"/>
                              <a:cs typeface="Times New Roman" panose="020206030504050203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𝑧</m:t>
                              </m:r>
                              <m:r>
                                <a:rPr lang="en-US" sz="2400" i="1" baseline="-25000">
                                  <a:latin typeface="Cambria Math" panose="02040503050406030204" pitchFamily="18" charset="0"/>
                                </a:rPr>
                                <m:t>𝑖</m:t>
                              </m:r>
                            </m:sup>
                          </m:sSup>
                        </m:den>
                      </m:f>
                    </m:oMath>
                  </m:oMathPara>
                </a14:m>
                <a:endParaRPr lang="en-US" sz="2400" baseline="-25000" dirty="0"/>
              </a:p>
            </p:txBody>
          </p:sp>
        </mc:Choice>
        <mc:Fallback xmlns="">
          <p:sp>
            <p:nvSpPr>
              <p:cNvPr id="25" name="TextBox 2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6456697" y="3199399"/>
                <a:ext cx="4707404" cy="723340"/>
              </a:xfrm>
              <a:prstGeom prst="rect">
                <a:avLst/>
              </a:prstGeom>
              <a:blipFill>
                <a:blip r:embed="rId6"/>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ADD5459-198E-D54E-BAE1-DF9C3A863C43}"/>
                  </a:ext>
                </a:extLst>
              </p:cNvPr>
              <p:cNvSpPr txBox="1"/>
              <p:nvPr/>
            </p:nvSpPr>
            <p:spPr>
              <a:xfrm>
                <a:off x="6673502" y="5063638"/>
                <a:ext cx="3701719" cy="830997"/>
              </a:xfrm>
              <a:prstGeom prst="rect">
                <a:avLst/>
              </a:prstGeom>
              <a:noFill/>
            </p:spPr>
            <p:txBody>
              <a:bodyPr wrap="none" rtlCol="0">
                <a:spAutoFit/>
              </a:bodyPr>
              <a:lstStyle/>
              <a:p>
                <a:r>
                  <a:rPr lang="en-US" sz="2400" dirty="0"/>
                  <a:t>In logistic regression, </a:t>
                </a:r>
                <a14:m>
                  <m:oMath xmlns:m="http://schemas.openxmlformats.org/officeDocument/2006/math">
                    <m:r>
                      <a:rPr lang="en-US" sz="2400" i="1" dirty="0" smtClean="0">
                        <a:latin typeface="Cambria Math" panose="02040503050406030204" pitchFamily="18" charset="0"/>
                      </a:rPr>
                      <m:t>𝑥</m:t>
                    </m:r>
                    <m:r>
                      <a:rPr lang="en-US" sz="2400" i="1" baseline="-25000" dirty="0" smtClean="0">
                        <a:latin typeface="Cambria Math" panose="02040503050406030204" pitchFamily="18" charset="0"/>
                      </a:rPr>
                      <m:t>𝑖</m:t>
                    </m:r>
                  </m:oMath>
                </a14:m>
                <a:r>
                  <a:rPr lang="en-US" sz="2400" dirty="0"/>
                  <a:t> is a </a:t>
                </a:r>
              </a:p>
              <a:p>
                <a:r>
                  <a:rPr lang="en-US" sz="2400" dirty="0"/>
                  <a:t>vector of predictor variables</a:t>
                </a:r>
              </a:p>
            </p:txBody>
          </p:sp>
        </mc:Choice>
        <mc:Fallback xmlns="">
          <p:sp>
            <p:nvSpPr>
              <p:cNvPr id="27" name="TextBox 26">
                <a:extLst>
                  <a:ext uri="{FF2B5EF4-FFF2-40B4-BE49-F238E27FC236}">
                    <a16:creationId xmlns:a16="http://schemas.microsoft.com/office/drawing/2014/main" id="{4ADD5459-198E-D54E-BAE1-DF9C3A863C43}"/>
                  </a:ext>
                </a:extLst>
              </p:cNvPr>
              <p:cNvSpPr txBox="1">
                <a:spLocks noRot="1" noChangeAspect="1" noMove="1" noResize="1" noEditPoints="1" noAdjustHandles="1" noChangeArrowheads="1" noChangeShapeType="1" noTextEdit="1"/>
              </p:cNvSpPr>
              <p:nvPr/>
            </p:nvSpPr>
            <p:spPr>
              <a:xfrm>
                <a:off x="6673502" y="5063638"/>
                <a:ext cx="3701719" cy="830997"/>
              </a:xfrm>
              <a:prstGeom prst="rect">
                <a:avLst/>
              </a:prstGeom>
              <a:blipFill>
                <a:blip r:embed="rId7"/>
                <a:stretch>
                  <a:fillRect l="-2389" t="-3030" r="-1365" b="-15152"/>
                </a:stretch>
              </a:blipFill>
            </p:spPr>
            <p:txBody>
              <a:bodyPr/>
              <a:lstStyle/>
              <a:p>
                <a:r>
                  <a:rPr lang="en-US">
                    <a:noFill/>
                  </a:rPr>
                  <a:t> </a:t>
                </a:r>
              </a:p>
            </p:txBody>
          </p:sp>
        </mc:Fallback>
      </mc:AlternateContent>
    </p:spTree>
    <p:extLst>
      <p:ext uri="{BB962C8B-B14F-4D97-AF65-F5344CB8AC3E}">
        <p14:creationId xmlns:p14="http://schemas.microsoft.com/office/powerpoint/2010/main" val="3914344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09600" y="28554"/>
            <a:ext cx="10972800" cy="1143000"/>
          </a:xfrm>
        </p:spPr>
        <p:txBody>
          <a:bodyPr/>
          <a:lstStyle/>
          <a:p>
            <a:r>
              <a:rPr lang="en-US" dirty="0"/>
              <a:t>Two-Class Predictions</a:t>
            </a:r>
          </a:p>
        </p:txBody>
      </p:sp>
      <p:cxnSp>
        <p:nvCxnSpPr>
          <p:cNvPr id="55" name="Straight Arrow Connector 54">
            <a:extLst>
              <a:ext uri="{FF2B5EF4-FFF2-40B4-BE49-F238E27FC236}">
                <a16:creationId xmlns:a16="http://schemas.microsoft.com/office/drawing/2014/main" id="{213A1C08-7264-534B-BF7D-B870FCECD83D}"/>
              </a:ext>
            </a:extLst>
          </p:cNvPr>
          <p:cNvCxnSpPr>
            <a:cxnSpLocks/>
          </p:cNvCxnSpPr>
          <p:nvPr/>
        </p:nvCxnSpPr>
        <p:spPr>
          <a:xfrm flipV="1">
            <a:off x="2611329" y="3174661"/>
            <a:ext cx="62178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6" name="Straight Arrow Connector 55">
            <a:extLst>
              <a:ext uri="{FF2B5EF4-FFF2-40B4-BE49-F238E27FC236}">
                <a16:creationId xmlns:a16="http://schemas.microsoft.com/office/drawing/2014/main" id="{C134D0CD-BAC0-5F44-839E-0CBDCB88BB08}"/>
              </a:ext>
            </a:extLst>
          </p:cNvPr>
          <p:cNvCxnSpPr>
            <a:cxnSpLocks/>
          </p:cNvCxnSpPr>
          <p:nvPr/>
        </p:nvCxnSpPr>
        <p:spPr>
          <a:xfrm flipH="1" flipV="1">
            <a:off x="3233112" y="3174661"/>
            <a:ext cx="1557748" cy="14961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E1DE7A53-058C-B347-BC25-AB052A7D272E}"/>
              </a:ext>
            </a:extLst>
          </p:cNvPr>
          <p:cNvCxnSpPr>
            <a:cxnSpLocks/>
          </p:cNvCxnSpPr>
          <p:nvPr/>
        </p:nvCxnSpPr>
        <p:spPr>
          <a:xfrm flipV="1">
            <a:off x="1767817" y="3174661"/>
            <a:ext cx="1465295"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F4049EAA-17DF-7E42-A394-6984E48ED682}"/>
              </a:ext>
            </a:extLst>
          </p:cNvPr>
          <p:cNvCxnSpPr>
            <a:cxnSpLocks/>
          </p:cNvCxnSpPr>
          <p:nvPr/>
        </p:nvCxnSpPr>
        <p:spPr>
          <a:xfrm flipV="1">
            <a:off x="2185444" y="3174661"/>
            <a:ext cx="1047668"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Straight Arrow Connector 58">
            <a:extLst>
              <a:ext uri="{FF2B5EF4-FFF2-40B4-BE49-F238E27FC236}">
                <a16:creationId xmlns:a16="http://schemas.microsoft.com/office/drawing/2014/main" id="{D28AE069-5836-464E-9C93-A719A0595B13}"/>
              </a:ext>
            </a:extLst>
          </p:cNvPr>
          <p:cNvCxnSpPr>
            <a:cxnSpLocks/>
          </p:cNvCxnSpPr>
          <p:nvPr/>
        </p:nvCxnSpPr>
        <p:spPr>
          <a:xfrm flipV="1">
            <a:off x="3074792" y="3174661"/>
            <a:ext cx="158320"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521130" y="4670817"/>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792976" y="4599383"/>
            <a:ext cx="70225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5066431" y="4585195"/>
            <a:ext cx="817504"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65" name="Straight Arrow Connector 64">
            <a:extLst>
              <a:ext uri="{FF2B5EF4-FFF2-40B4-BE49-F238E27FC236}">
                <a16:creationId xmlns:a16="http://schemas.microsoft.com/office/drawing/2014/main" id="{FCAD43C3-5611-4743-9BA6-50F550926F4D}"/>
              </a:ext>
            </a:extLst>
          </p:cNvPr>
          <p:cNvCxnSpPr>
            <a:cxnSpLocks/>
          </p:cNvCxnSpPr>
          <p:nvPr/>
        </p:nvCxnSpPr>
        <p:spPr>
          <a:xfrm flipH="1" flipV="1">
            <a:off x="3233112" y="3174661"/>
            <a:ext cx="246687"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08BE6C33-E740-FC40-A977-E150AA9A4605}"/>
              </a:ext>
            </a:extLst>
          </p:cNvPr>
          <p:cNvCxnSpPr>
            <a:cxnSpLocks/>
          </p:cNvCxnSpPr>
          <p:nvPr/>
        </p:nvCxnSpPr>
        <p:spPr>
          <a:xfrm flipH="1" flipV="1">
            <a:off x="3233112" y="3174661"/>
            <a:ext cx="69802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Straight Arrow Connector 66">
            <a:extLst>
              <a:ext uri="{FF2B5EF4-FFF2-40B4-BE49-F238E27FC236}">
                <a16:creationId xmlns:a16="http://schemas.microsoft.com/office/drawing/2014/main" id="{090EA6B8-77A2-EA4B-B703-C5ED9D5382E8}"/>
              </a:ext>
            </a:extLst>
          </p:cNvPr>
          <p:cNvCxnSpPr>
            <a:cxnSpLocks/>
          </p:cNvCxnSpPr>
          <p:nvPr/>
        </p:nvCxnSpPr>
        <p:spPr>
          <a:xfrm flipH="1" flipV="1">
            <a:off x="3233112" y="3174661"/>
            <a:ext cx="1080113" cy="149615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68" name="TextBox 67">
            <a:extLst>
              <a:ext uri="{FF2B5EF4-FFF2-40B4-BE49-F238E27FC236}">
                <a16:creationId xmlns:a16="http://schemas.microsoft.com/office/drawing/2014/main" id="{938B7CFD-346D-414D-A4AC-DF1E1B8836E9}"/>
              </a:ext>
            </a:extLst>
          </p:cNvPr>
          <p:cNvSpPr txBox="1"/>
          <p:nvPr/>
        </p:nvSpPr>
        <p:spPr>
          <a:xfrm>
            <a:off x="1914844" y="3494296"/>
            <a:ext cx="543479"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b</a:t>
            </a:r>
            <a:r>
              <a:rPr lang="en-US" sz="2797" i="1" baseline="-25000" dirty="0">
                <a:latin typeface="Times New Roman" panose="02020603050405020304" pitchFamily="18" charset="0"/>
                <a:cs typeface="Times New Roman" panose="02020603050405020304" pitchFamily="18" charset="0"/>
              </a:rPr>
              <a:t>1</a:t>
            </a:r>
            <a:endParaRPr lang="en-US" sz="2797" baseline="-25000" dirty="0">
              <a:latin typeface="Times New Roman" panose="02020603050405020304" pitchFamily="18" charset="0"/>
              <a:cs typeface="Times New Roman" panose="02020603050405020304" pitchFamily="18" charset="0"/>
            </a:endParaRPr>
          </a:p>
        </p:txBody>
      </p:sp>
      <p:sp>
        <p:nvSpPr>
          <p:cNvPr id="69" name="TextBox 68">
            <a:extLst>
              <a:ext uri="{FF2B5EF4-FFF2-40B4-BE49-F238E27FC236}">
                <a16:creationId xmlns:a16="http://schemas.microsoft.com/office/drawing/2014/main" id="{11E7216C-07F4-D446-B563-C5713BD860F6}"/>
              </a:ext>
            </a:extLst>
          </p:cNvPr>
          <p:cNvSpPr txBox="1"/>
          <p:nvPr/>
        </p:nvSpPr>
        <p:spPr>
          <a:xfrm>
            <a:off x="4095205" y="3494296"/>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b</a:t>
            </a:r>
            <a:r>
              <a:rPr lang="en-US" sz="2797" i="1" baseline="-25000" dirty="0" err="1">
                <a:latin typeface="Times New Roman" panose="02020603050405020304" pitchFamily="18" charset="0"/>
                <a:cs typeface="Times New Roman" panose="02020603050405020304" pitchFamily="18" charset="0"/>
              </a:rPr>
              <a:t>M</a:t>
            </a:r>
            <a:endParaRPr lang="en-US" sz="2797" baseline="-25000" dirty="0">
              <a:latin typeface="Times New Roman" panose="02020603050405020304" pitchFamily="18" charset="0"/>
              <a:cs typeface="Times New Roman" panose="02020603050405020304" pitchFamily="18" charset="0"/>
            </a:endParaRPr>
          </a:p>
        </p:txBody>
      </p:sp>
      <p:graphicFrame>
        <p:nvGraphicFramePr>
          <p:cNvPr id="70" name="Table 69">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3154386459"/>
              </p:ext>
            </p:extLst>
          </p:nvPr>
        </p:nvGraphicFramePr>
        <p:xfrm>
          <a:off x="3012932" y="2843212"/>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sp>
        <p:nvSpPr>
          <p:cNvPr id="71" name="TextBox 70">
            <a:extLst>
              <a:ext uri="{FF2B5EF4-FFF2-40B4-BE49-F238E27FC236}">
                <a16:creationId xmlns:a16="http://schemas.microsoft.com/office/drawing/2014/main" id="{DCE73603-7DAB-214C-9191-92C8419239D0}"/>
              </a:ext>
            </a:extLst>
          </p:cNvPr>
          <p:cNvSpPr txBox="1"/>
          <p:nvPr/>
        </p:nvSpPr>
        <p:spPr>
          <a:xfrm>
            <a:off x="3474297" y="2779914"/>
            <a:ext cx="695655" cy="522772"/>
          </a:xfrm>
          <a:prstGeom prst="rect">
            <a:avLst/>
          </a:prstGeom>
          <a:noFill/>
        </p:spPr>
        <p:txBody>
          <a:bodyPr wrap="square" rtlCol="0">
            <a:spAutoFit/>
          </a:bodyPr>
          <a:lstStyle/>
          <a:p>
            <a:r>
              <a:rPr lang="en-US" sz="2797" i="1" dirty="0" err="1">
                <a:latin typeface="Times New Roman" panose="02020603050405020304" pitchFamily="18" charset="0"/>
                <a:cs typeface="Times New Roman" panose="02020603050405020304" pitchFamily="18" charset="0"/>
              </a:rPr>
              <a:t>z</a:t>
            </a:r>
            <a:r>
              <a:rPr lang="en-US" sz="2797" i="1" baseline="-25000" dirty="0" err="1">
                <a:latin typeface="Times New Roman" panose="02020603050405020304" pitchFamily="18" charset="0"/>
                <a:cs typeface="Times New Roman" panose="02020603050405020304" pitchFamily="18" charset="0"/>
              </a:rPr>
              <a:t>i</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 name="Oval 71">
                <a:extLst>
                  <a:ext uri="{FF2B5EF4-FFF2-40B4-BE49-F238E27FC236}">
                    <a16:creationId xmlns:a16="http://schemas.microsoft.com/office/drawing/2014/main" id="{A9A3DC97-6FD7-3D44-A8F4-972C07178FC6}"/>
                  </a:ext>
                </a:extLst>
              </p:cNvPr>
              <p:cNvSpPr/>
              <p:nvPr/>
            </p:nvSpPr>
            <p:spPr>
              <a:xfrm>
                <a:off x="3008496" y="2078295"/>
                <a:ext cx="470357" cy="459473"/>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r>
                        <a:rPr lang="en-US" sz="3200" b="0" i="1" dirty="0" smtClean="0">
                          <a:latin typeface="Cambria Math" panose="02040503050406030204" pitchFamily="18" charset="0"/>
                        </a:rPr>
                        <m:t> </m:t>
                      </m:r>
                      <m:r>
                        <a:rPr lang="el-GR" sz="3200" i="1" dirty="0" smtClean="0">
                          <a:latin typeface="Cambria Math" panose="02040503050406030204" pitchFamily="18" charset="0"/>
                        </a:rPr>
                        <m:t>𝜎</m:t>
                      </m:r>
                    </m:oMath>
                  </m:oMathPara>
                </a14:m>
                <a:endParaRPr lang="en-US" dirty="0"/>
              </a:p>
            </p:txBody>
          </p:sp>
        </mc:Choice>
        <mc:Fallback xmlns="">
          <p:sp>
            <p:nvSpPr>
              <p:cNvPr id="72" name="Oval 71">
                <a:extLst>
                  <a:ext uri="{FF2B5EF4-FFF2-40B4-BE49-F238E27FC236}">
                    <a16:creationId xmlns:a16="http://schemas.microsoft.com/office/drawing/2014/main" id="{A9A3DC97-6FD7-3D44-A8F4-972C07178FC6}"/>
                  </a:ext>
                </a:extLst>
              </p:cNvPr>
              <p:cNvSpPr>
                <a:spLocks noRot="1" noChangeAspect="1" noMove="1" noResize="1" noEditPoints="1" noAdjustHandles="1" noChangeArrowheads="1" noChangeShapeType="1" noTextEdit="1"/>
              </p:cNvSpPr>
              <p:nvPr/>
            </p:nvSpPr>
            <p:spPr>
              <a:xfrm>
                <a:off x="3008496" y="2078295"/>
                <a:ext cx="470357" cy="459473"/>
              </a:xfrm>
              <a:prstGeom prst="ellipse">
                <a:avLst/>
              </a:prstGeom>
              <a:blipFill>
                <a:blip r:embed="rId4"/>
                <a:stretch>
                  <a:fillRect l="-32500" t="-7692" b="-38462"/>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C134D0CD-BAC0-5F44-839E-0CBDCB88BB08}"/>
              </a:ext>
            </a:extLst>
          </p:cNvPr>
          <p:cNvCxnSpPr>
            <a:cxnSpLocks/>
            <a:stCxn id="70" idx="0"/>
            <a:endCxn id="72" idx="4"/>
          </p:cNvCxnSpPr>
          <p:nvPr/>
        </p:nvCxnSpPr>
        <p:spPr>
          <a:xfrm flipV="1">
            <a:off x="3243675" y="2537768"/>
            <a:ext cx="0" cy="305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74" name="Table 73">
            <a:extLst>
              <a:ext uri="{FF2B5EF4-FFF2-40B4-BE49-F238E27FC236}">
                <a16:creationId xmlns:a16="http://schemas.microsoft.com/office/drawing/2014/main" id="{8FE3AF9D-0034-BB48-8D80-5EEF7924A8E3}"/>
              </a:ext>
            </a:extLst>
          </p:cNvPr>
          <p:cNvGraphicFramePr>
            <a:graphicFrameLocks noGrp="1"/>
          </p:cNvGraphicFramePr>
          <p:nvPr>
            <p:extLst>
              <p:ext uri="{D42A27DB-BD31-4B8C-83A1-F6EECF244321}">
                <p14:modId xmlns:p14="http://schemas.microsoft.com/office/powerpoint/2010/main" val="1664519597"/>
              </p:ext>
            </p:extLst>
          </p:nvPr>
        </p:nvGraphicFramePr>
        <p:xfrm>
          <a:off x="3012932" y="1354504"/>
          <a:ext cx="461487" cy="459473"/>
        </p:xfrm>
        <a:graphic>
          <a:graphicData uri="http://schemas.openxmlformats.org/drawingml/2006/table">
            <a:tbl>
              <a:tblPr firstRow="1" bandRow="1">
                <a:tableStyleId>{5C22544A-7EE6-4342-B048-85BDC9FD1C3A}</a:tableStyleId>
              </a:tblPr>
              <a:tblGrid>
                <a:gridCol w="461487">
                  <a:extLst>
                    <a:ext uri="{9D8B030D-6E8A-4147-A177-3AD203B41FA5}">
                      <a16:colId xmlns:a16="http://schemas.microsoft.com/office/drawing/2014/main" val="4002730172"/>
                    </a:ext>
                  </a:extLst>
                </a:gridCol>
              </a:tblGrid>
              <a:tr h="459473">
                <a:tc>
                  <a:txBody>
                    <a:bodyPr/>
                    <a:lstStyle/>
                    <a:p>
                      <a:endParaRPr lang="en-US" dirty="0"/>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75152605"/>
                  </a:ext>
                </a:extLst>
              </a:tr>
            </a:tbl>
          </a:graphicData>
        </a:graphic>
      </p:graphicFrame>
      <p:cxnSp>
        <p:nvCxnSpPr>
          <p:cNvPr id="75" name="Straight Arrow Connector 74">
            <a:extLst>
              <a:ext uri="{FF2B5EF4-FFF2-40B4-BE49-F238E27FC236}">
                <a16:creationId xmlns:a16="http://schemas.microsoft.com/office/drawing/2014/main" id="{C134D0CD-BAC0-5F44-839E-0CBDCB88BB08}"/>
              </a:ext>
            </a:extLst>
          </p:cNvPr>
          <p:cNvCxnSpPr>
            <a:cxnSpLocks/>
            <a:stCxn id="72" idx="0"/>
            <a:endCxn id="74" idx="2"/>
          </p:cNvCxnSpPr>
          <p:nvPr/>
        </p:nvCxnSpPr>
        <p:spPr>
          <a:xfrm flipV="1">
            <a:off x="3243675" y="1813977"/>
            <a:ext cx="0" cy="2643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3448310" y="1317320"/>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3448310" y="1317320"/>
                <a:ext cx="482826" cy="512576"/>
              </a:xfrm>
              <a:prstGeom prst="rect">
                <a:avLst/>
              </a:prstGeom>
              <a:blipFill>
                <a:blip r:embed="rId5"/>
                <a:stretch>
                  <a:fillRect l="-7692"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0E6F50-36DB-D942-97C3-7F75BF273DCC}"/>
                  </a:ext>
                </a:extLst>
              </p:cNvPr>
              <p:cNvSpPr txBox="1"/>
              <p:nvPr/>
            </p:nvSpPr>
            <p:spPr>
              <a:xfrm>
                <a:off x="6456697" y="3199399"/>
                <a:ext cx="4707404" cy="7233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cs typeface="Times New Roman" panose="02020603050405020304" pitchFamily="18" charset="0"/>
                        </a:rPr>
                        <m:t>𝜎</m:t>
                      </m:r>
                      <m:d>
                        <m:dPr>
                          <m:ctrlPr>
                            <a:rPr lang="en-US" sz="2400" i="1" dirty="0">
                              <a:latin typeface="Cambria Math" panose="02040503050406030204" pitchFamily="18" charset="0"/>
                              <a:cs typeface="Times New Roman" panose="02020603050405020304" pitchFamily="18" charset="0"/>
                            </a:rPr>
                          </m:ctrlPr>
                        </m:dPr>
                        <m:e>
                          <m:r>
                            <a:rPr lang="en-US" sz="2400" i="1" dirty="0">
                              <a:latin typeface="Cambria Math" panose="02040503050406030204" pitchFamily="18" charset="0"/>
                              <a:cs typeface="Times New Roman" panose="02020603050405020304" pitchFamily="18" charset="0"/>
                            </a:rPr>
                            <m:t>𝑧</m:t>
                          </m:r>
                          <m:r>
                            <a:rPr lang="en-US" sz="2400" i="1" baseline="-25000" dirty="0">
                              <a:latin typeface="Cambria Math" panose="02040503050406030204" pitchFamily="18" charset="0"/>
                              <a:cs typeface="Times New Roman" panose="02020603050405020304" pitchFamily="18" charset="0"/>
                            </a:rPr>
                            <m:t>𝑖</m:t>
                          </m:r>
                        </m:e>
                      </m:d>
                      <m:r>
                        <a:rPr lang="en-US" sz="2400" i="1">
                          <a:latin typeface="Cambria Math" panose="02040503050406030204" pitchFamily="18" charset="0"/>
                        </a:rPr>
                        <m:t>=</m:t>
                      </m:r>
                      <m:f>
                        <m:fPr>
                          <m:ctrlPr>
                            <a:rPr lang="en-US" sz="2400" b="0" i="1" dirty="0" smtClean="0">
                              <a:latin typeface="Cambria Math" panose="02040503050406030204" pitchFamily="18" charset="0"/>
                              <a:cs typeface="Times New Roman" panose="020206030504050203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𝑧</m:t>
                              </m:r>
                              <m:r>
                                <a:rPr lang="en-US" sz="2400" i="1" baseline="-25000">
                                  <a:latin typeface="Cambria Math" panose="02040503050406030204" pitchFamily="18" charset="0"/>
                                </a:rPr>
                                <m:t>𝑖</m:t>
                              </m:r>
                            </m:sup>
                          </m:sSup>
                        </m:num>
                        <m:den>
                          <m:r>
                            <a:rPr lang="en-US" sz="2400" b="0" i="1" dirty="0" smtClean="0">
                              <a:latin typeface="Cambria Math" panose="02040503050406030204" pitchFamily="18" charset="0"/>
                              <a:cs typeface="Times New Roman" panose="020206030504050203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𝑧</m:t>
                              </m:r>
                              <m:r>
                                <a:rPr lang="en-US" sz="2400" i="1" baseline="-25000">
                                  <a:latin typeface="Cambria Math" panose="02040503050406030204" pitchFamily="18" charset="0"/>
                                </a:rPr>
                                <m:t>𝑖</m:t>
                              </m:r>
                            </m:sup>
                          </m:sSup>
                        </m:den>
                      </m:f>
                    </m:oMath>
                  </m:oMathPara>
                </a14:m>
                <a:endParaRPr lang="en-US" sz="2400" baseline="-25000" dirty="0"/>
              </a:p>
            </p:txBody>
          </p:sp>
        </mc:Choice>
        <mc:Fallback xmlns="">
          <p:sp>
            <p:nvSpPr>
              <p:cNvPr id="25" name="TextBox 24">
                <a:extLst>
                  <a:ext uri="{FF2B5EF4-FFF2-40B4-BE49-F238E27FC236}">
                    <a16:creationId xmlns:a16="http://schemas.microsoft.com/office/drawing/2014/main" id="{AB0E6F50-36DB-D942-97C3-7F75BF273DCC}"/>
                  </a:ext>
                </a:extLst>
              </p:cNvPr>
              <p:cNvSpPr txBox="1">
                <a:spLocks noRot="1" noChangeAspect="1" noMove="1" noResize="1" noEditPoints="1" noAdjustHandles="1" noChangeArrowheads="1" noChangeShapeType="1" noTextEdit="1"/>
              </p:cNvSpPr>
              <p:nvPr/>
            </p:nvSpPr>
            <p:spPr>
              <a:xfrm>
                <a:off x="6456697" y="3199399"/>
                <a:ext cx="4707404" cy="723340"/>
              </a:xfrm>
              <a:prstGeom prst="rect">
                <a:avLst/>
              </a:prstGeom>
              <a:blipFill>
                <a:blip r:embed="rId6"/>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ADD5459-198E-D54E-BAE1-DF9C3A863C43}"/>
                  </a:ext>
                </a:extLst>
              </p:cNvPr>
              <p:cNvSpPr txBox="1"/>
              <p:nvPr/>
            </p:nvSpPr>
            <p:spPr>
              <a:xfrm>
                <a:off x="6612089" y="4970763"/>
                <a:ext cx="5639364" cy="1200329"/>
              </a:xfrm>
              <a:prstGeom prst="rect">
                <a:avLst/>
              </a:prstGeom>
              <a:noFill/>
            </p:spPr>
            <p:txBody>
              <a:bodyPr wrap="none" rtlCol="0">
                <a:spAutoFit/>
              </a:bodyPr>
              <a:lstStyle/>
              <a:p>
                <a:r>
                  <a:rPr lang="en-US" sz="2400" dirty="0"/>
                  <a:t>When identifying diabetic retinopathy, </a:t>
                </a:r>
              </a:p>
              <a:p>
                <a:r>
                  <a:rPr lang="en-US" sz="2400" dirty="0"/>
                  <a:t>consider</a:t>
                </a:r>
                <a:r>
                  <a:rPr lang="en-US" sz="2400" i="1" dirty="0">
                    <a:latin typeface="Times New Roman" panose="02020603050405020304" pitchFamily="18" charset="0"/>
                    <a:cs typeface="Times New Roman" panose="02020603050405020304" pitchFamily="18" charset="0"/>
                  </a:rPr>
                  <a:t>𝜔</a:t>
                </a:r>
                <a14:m>
                  <m:oMath xmlns:m="http://schemas.openxmlformats.org/officeDocument/2006/math">
                    <m:r>
                      <a:rPr lang="en-US" sz="2400" i="1" baseline="-25000" dirty="0" smtClean="0">
                        <a:latin typeface="Cambria Math" panose="02040503050406030204" pitchFamily="18" charset="0"/>
                      </a:rPr>
                      <m:t>𝑖</m:t>
                    </m:r>
                  </m:oMath>
                </a14:m>
                <a:r>
                  <a:rPr lang="en-US" sz="2400" dirty="0"/>
                  <a:t> , a vector of high-level features</a:t>
                </a:r>
              </a:p>
              <a:p>
                <a:r>
                  <a:rPr lang="en-US" sz="2400" dirty="0"/>
                  <a:t>extracted by the CNN</a:t>
                </a:r>
              </a:p>
            </p:txBody>
          </p:sp>
        </mc:Choice>
        <mc:Fallback xmlns="">
          <p:sp>
            <p:nvSpPr>
              <p:cNvPr id="27" name="TextBox 26">
                <a:extLst>
                  <a:ext uri="{FF2B5EF4-FFF2-40B4-BE49-F238E27FC236}">
                    <a16:creationId xmlns:a16="http://schemas.microsoft.com/office/drawing/2014/main" id="{4ADD5459-198E-D54E-BAE1-DF9C3A863C43}"/>
                  </a:ext>
                </a:extLst>
              </p:cNvPr>
              <p:cNvSpPr txBox="1">
                <a:spLocks noRot="1" noChangeAspect="1" noMove="1" noResize="1" noEditPoints="1" noAdjustHandles="1" noChangeArrowheads="1" noChangeShapeType="1" noTextEdit="1"/>
              </p:cNvSpPr>
              <p:nvPr/>
            </p:nvSpPr>
            <p:spPr>
              <a:xfrm>
                <a:off x="6612089" y="4970763"/>
                <a:ext cx="5639364" cy="1200329"/>
              </a:xfrm>
              <a:prstGeom prst="rect">
                <a:avLst/>
              </a:prstGeom>
              <a:blipFill>
                <a:blip r:embed="rId7"/>
                <a:stretch>
                  <a:fillRect l="-1573" t="-3125" b="-9375"/>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87A59307-78F4-3244-A87D-B1D1E0D2C693}"/>
              </a:ext>
            </a:extLst>
          </p:cNvPr>
          <p:cNvCxnSpPr>
            <a:cxnSpLocks/>
          </p:cNvCxnSpPr>
          <p:nvPr/>
        </p:nvCxnSpPr>
        <p:spPr>
          <a:xfrm flipH="1" flipV="1">
            <a:off x="5041379" y="5099610"/>
            <a:ext cx="934338" cy="66210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9" name="Oval 28">
            <a:extLst>
              <a:ext uri="{FF2B5EF4-FFF2-40B4-BE49-F238E27FC236}">
                <a16:creationId xmlns:a16="http://schemas.microsoft.com/office/drawing/2014/main" id="{E7F11AA3-588F-704C-96CF-6B7327DB761B}"/>
              </a:ext>
            </a:extLst>
          </p:cNvPr>
          <p:cNvSpPr/>
          <p:nvPr/>
        </p:nvSpPr>
        <p:spPr>
          <a:xfrm>
            <a:off x="497292" y="5556108"/>
            <a:ext cx="5611091" cy="722575"/>
          </a:xfrm>
          <a:prstGeom prst="ellipse">
            <a:avLst/>
          </a:prstGeom>
          <a:solidFill>
            <a:schemeClr val="accent2">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Convolutional Neural Network</a:t>
            </a:r>
          </a:p>
        </p:txBody>
      </p:sp>
      <p:cxnSp>
        <p:nvCxnSpPr>
          <p:cNvPr id="30" name="Straight Arrow Connector 29">
            <a:extLst>
              <a:ext uri="{FF2B5EF4-FFF2-40B4-BE49-F238E27FC236}">
                <a16:creationId xmlns:a16="http://schemas.microsoft.com/office/drawing/2014/main" id="{2814705A-4C98-DF41-BAE2-1E6F91B8F407}"/>
              </a:ext>
            </a:extLst>
          </p:cNvPr>
          <p:cNvCxnSpPr>
            <a:cxnSpLocks/>
          </p:cNvCxnSpPr>
          <p:nvPr/>
        </p:nvCxnSpPr>
        <p:spPr>
          <a:xfrm flipV="1">
            <a:off x="586793" y="5099610"/>
            <a:ext cx="967604" cy="69839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39215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658EF3E2-6847-284D-BB65-B88C3B672924}"/>
              </a:ext>
            </a:extLst>
          </p:cNvPr>
          <p:cNvCxnSpPr/>
          <p:nvPr/>
        </p:nvCxnSpPr>
        <p:spPr>
          <a:xfrm flipV="1">
            <a:off x="5278371" y="4093242"/>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6" name="Table 5">
            <a:extLst>
              <a:ext uri="{FF2B5EF4-FFF2-40B4-BE49-F238E27FC236}">
                <a16:creationId xmlns:a16="http://schemas.microsoft.com/office/drawing/2014/main" id="{DA1F2B51-84A1-7D43-8BDD-217DB02F9483}"/>
              </a:ext>
            </a:extLst>
          </p:cNvPr>
          <p:cNvGraphicFramePr>
            <a:graphicFrameLocks noGrp="1"/>
          </p:cNvGraphicFramePr>
          <p:nvPr>
            <p:extLst>
              <p:ext uri="{D42A27DB-BD31-4B8C-83A1-F6EECF244321}">
                <p14:modId xmlns:p14="http://schemas.microsoft.com/office/powerpoint/2010/main" val="1604624692"/>
              </p:ext>
            </p:extLst>
          </p:nvPr>
        </p:nvGraphicFramePr>
        <p:xfrm>
          <a:off x="8046802" y="3724512"/>
          <a:ext cx="2105739" cy="822960"/>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Image Label?</a:t>
                      </a:r>
                    </a:p>
                    <a:p>
                      <a:pPr algn="ctr"/>
                      <a:r>
                        <a:rPr lang="en-US" dirty="0">
                          <a:solidFill>
                            <a:schemeClr val="tx1"/>
                          </a:solidFill>
                        </a:rPr>
                        <a:t>(1000 classes)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8" name="Title 1">
            <a:extLst>
              <a:ext uri="{FF2B5EF4-FFF2-40B4-BE49-F238E27FC236}">
                <a16:creationId xmlns:a16="http://schemas.microsoft.com/office/drawing/2014/main" id="{38BBB87C-F1CE-594D-9B71-878534D4260F}"/>
              </a:ext>
            </a:extLst>
          </p:cNvPr>
          <p:cNvSpPr txBox="1">
            <a:spLocks/>
          </p:cNvSpPr>
          <p:nvPr/>
        </p:nvSpPr>
        <p:spPr>
          <a:xfrm>
            <a:off x="0" y="146960"/>
            <a:ext cx="12192000" cy="1518557"/>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1A57"/>
                </a:solidFill>
                <a:effectLst/>
                <a:uLnTx/>
                <a:uFillTx/>
                <a:latin typeface="Helvetica"/>
                <a:ea typeface="+mj-ea"/>
                <a:cs typeface="+mj-cs"/>
              </a:rPr>
              <a:t>Classifier Output: </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1A57"/>
                </a:solidFill>
                <a:effectLst/>
                <a:uLnTx/>
                <a:uFillTx/>
                <a:latin typeface="Helvetica"/>
                <a:ea typeface="+mj-ea"/>
                <a:cs typeface="+mj-cs"/>
              </a:rPr>
              <a:t>Multi-Class (</a:t>
            </a:r>
            <a:r>
              <a:rPr lang="en-US" sz="4800" dirty="0"/>
              <a:t>ImageNet</a:t>
            </a:r>
            <a:r>
              <a:rPr kumimoji="0" lang="en-US" sz="4800" b="0" i="0" u="none" strike="noStrike" kern="1200" cap="none" spc="0" normalizeH="0" baseline="0" noProof="0" dirty="0">
                <a:ln>
                  <a:noFill/>
                </a:ln>
                <a:solidFill>
                  <a:srgbClr val="001A57"/>
                </a:solidFill>
                <a:effectLst/>
                <a:uLnTx/>
                <a:uFillTx/>
                <a:latin typeface="Helvetica"/>
                <a:ea typeface="+mj-ea"/>
                <a:cs typeface="+mj-cs"/>
              </a:rPr>
              <a:t>)</a:t>
            </a:r>
          </a:p>
        </p:txBody>
      </p:sp>
      <p:pic>
        <p:nvPicPr>
          <p:cNvPr id="9" name="Picture 6" descr="Image result for lily">
            <a:extLst>
              <a:ext uri="{FF2B5EF4-FFF2-40B4-BE49-F238E27FC236}">
                <a16:creationId xmlns:a16="http://schemas.microsoft.com/office/drawing/2014/main" id="{FC2EED87-A61B-834A-8CBE-A10F525660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7564" y="2617838"/>
            <a:ext cx="2950807" cy="2950807"/>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2015997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11928" y="12543"/>
            <a:ext cx="10972800" cy="844816"/>
          </a:xfrm>
        </p:spPr>
        <p:txBody>
          <a:bodyPr>
            <a:normAutofit/>
          </a:bodyPr>
          <a:lstStyle/>
          <a:p>
            <a:r>
              <a:rPr lang="en-US" sz="4800" dirty="0"/>
              <a:t>Multi-Class Predictions</a:t>
            </a:r>
          </a:p>
        </p:txBody>
      </p: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445557" y="4769382"/>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831097" y="4724619"/>
            <a:ext cx="68196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6238664" y="4724619"/>
            <a:ext cx="94043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5622250" y="1275824"/>
                <a:ext cx="482826" cy="54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,1000</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5622250" y="1275824"/>
                <a:ext cx="482826" cy="541367"/>
              </a:xfrm>
              <a:prstGeom prst="rect">
                <a:avLst/>
              </a:prstGeom>
              <a:blipFill>
                <a:blip r:embed="rId4"/>
                <a:stretch>
                  <a:fillRect l="-5128" r="-128205" b="-681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801085B2-EB13-C34A-B959-CD7E5A038D71}"/>
              </a:ext>
            </a:extLst>
          </p:cNvPr>
          <p:cNvPicPr>
            <a:picLocks noChangeAspect="1"/>
          </p:cNvPicPr>
          <p:nvPr/>
        </p:nvPicPr>
        <p:blipFill>
          <a:blip r:embed="rId3"/>
          <a:stretch>
            <a:fillRect/>
          </a:stretch>
        </p:blipFill>
        <p:spPr>
          <a:xfrm>
            <a:off x="2096726" y="1375482"/>
            <a:ext cx="3520249" cy="473439"/>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9DE4584-0E35-9548-AC03-C581653B9CE6}"/>
                  </a:ext>
                </a:extLst>
              </p:cNvPr>
              <p:cNvSpPr txBox="1"/>
              <p:nvPr/>
            </p:nvSpPr>
            <p:spPr>
              <a:xfrm>
                <a:off x="1579418" y="129021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A9DE4584-0E35-9548-AC03-C581653B9CE6}"/>
                  </a:ext>
                </a:extLst>
              </p:cNvPr>
              <p:cNvSpPr txBox="1">
                <a:spLocks noRot="1" noChangeAspect="1" noMove="1" noResize="1" noEditPoints="1" noAdjustHandles="1" noChangeArrowheads="1" noChangeShapeType="1" noTextEdit="1"/>
              </p:cNvSpPr>
              <p:nvPr/>
            </p:nvSpPr>
            <p:spPr>
              <a:xfrm>
                <a:off x="1579418" y="1290219"/>
                <a:ext cx="482826" cy="512576"/>
              </a:xfrm>
              <a:prstGeom prst="rect">
                <a:avLst/>
              </a:prstGeom>
              <a:blipFill>
                <a:blip r:embed="rId5"/>
                <a:stretch>
                  <a:fillRect l="-5128" r="-23077" b="-1219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80B622D-D422-F249-A5AA-83098406A274}"/>
              </a:ext>
            </a:extLst>
          </p:cNvPr>
          <p:cNvPicPr>
            <a:picLocks noChangeAspect="1"/>
          </p:cNvPicPr>
          <p:nvPr/>
        </p:nvPicPr>
        <p:blipFill>
          <a:blip r:embed="rId3"/>
          <a:stretch>
            <a:fillRect/>
          </a:stretch>
        </p:blipFill>
        <p:spPr>
          <a:xfrm>
            <a:off x="2096726" y="3087791"/>
            <a:ext cx="3520249" cy="47343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4961CA-FA4C-2149-913C-4B0BDA31DE83}"/>
                  </a:ext>
                </a:extLst>
              </p:cNvPr>
              <p:cNvSpPr txBox="1"/>
              <p:nvPr/>
            </p:nvSpPr>
            <p:spPr>
              <a:xfrm>
                <a:off x="5622250" y="2984467"/>
                <a:ext cx="482826" cy="54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,1000</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4A4961CA-FA4C-2149-913C-4B0BDA31DE83}"/>
                  </a:ext>
                </a:extLst>
              </p:cNvPr>
              <p:cNvSpPr txBox="1">
                <a:spLocks noRot="1" noChangeAspect="1" noMove="1" noResize="1" noEditPoints="1" noAdjustHandles="1" noChangeArrowheads="1" noChangeShapeType="1" noTextEdit="1"/>
              </p:cNvSpPr>
              <p:nvPr/>
            </p:nvSpPr>
            <p:spPr>
              <a:xfrm>
                <a:off x="5622250" y="2984467"/>
                <a:ext cx="482826" cy="541367"/>
              </a:xfrm>
              <a:prstGeom prst="rect">
                <a:avLst/>
              </a:prstGeom>
              <a:blipFill>
                <a:blip r:embed="rId6"/>
                <a:stretch>
                  <a:fillRect r="-123077"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39107C-088C-2346-A706-ED9E58574C4C}"/>
                  </a:ext>
                </a:extLst>
              </p:cNvPr>
              <p:cNvSpPr txBox="1"/>
              <p:nvPr/>
            </p:nvSpPr>
            <p:spPr>
              <a:xfrm>
                <a:off x="1579418" y="2984467"/>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9539107C-088C-2346-A706-ED9E58574C4C}"/>
                  </a:ext>
                </a:extLst>
              </p:cNvPr>
              <p:cNvSpPr txBox="1">
                <a:spLocks noRot="1" noChangeAspect="1" noMove="1" noResize="1" noEditPoints="1" noAdjustHandles="1" noChangeArrowheads="1" noChangeShapeType="1" noTextEdit="1"/>
              </p:cNvSpPr>
              <p:nvPr/>
            </p:nvSpPr>
            <p:spPr>
              <a:xfrm>
                <a:off x="1579418" y="2984467"/>
                <a:ext cx="482826" cy="512576"/>
              </a:xfrm>
              <a:prstGeom prst="rect">
                <a:avLst/>
              </a:prstGeom>
              <a:blipFill>
                <a:blip r:embed="rId7"/>
                <a:stretch>
                  <a:fillRect r="-17949" b="-731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DB20E65-9BF4-DF4A-9FE0-0B50D738EDD7}"/>
              </a:ext>
            </a:extLst>
          </p:cNvPr>
          <p:cNvCxnSpPr>
            <a:cxnSpLocks/>
          </p:cNvCxnSpPr>
          <p:nvPr/>
        </p:nvCxnSpPr>
        <p:spPr>
          <a:xfrm flipV="1">
            <a:off x="1445557" y="3561230"/>
            <a:ext cx="651169"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2C4AC1B-9E2D-1245-B7BA-2E8FFAABB649}"/>
              </a:ext>
            </a:extLst>
          </p:cNvPr>
          <p:cNvCxnSpPr>
            <a:cxnSpLocks/>
          </p:cNvCxnSpPr>
          <p:nvPr/>
        </p:nvCxnSpPr>
        <p:spPr>
          <a:xfrm flipH="1" flipV="1">
            <a:off x="5580267" y="3561230"/>
            <a:ext cx="688487" cy="12448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F9BF8AC-6748-1243-A92A-F45107AA3FF1}"/>
              </a:ext>
            </a:extLst>
          </p:cNvPr>
          <p:cNvCxnSpPr>
            <a:cxnSpLocks/>
          </p:cNvCxnSpPr>
          <p:nvPr/>
        </p:nvCxnSpPr>
        <p:spPr>
          <a:xfrm flipV="1">
            <a:off x="3413529" y="3738446"/>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2F78E3F-F50A-F14F-989A-70266DDCAFFF}"/>
              </a:ext>
            </a:extLst>
          </p:cNvPr>
          <p:cNvCxnSpPr>
            <a:cxnSpLocks/>
          </p:cNvCxnSpPr>
          <p:nvPr/>
        </p:nvCxnSpPr>
        <p:spPr>
          <a:xfrm flipH="1" flipV="1">
            <a:off x="3413529" y="3738446"/>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A5025036-B7B2-5943-A4E2-F9A3A5D458DB}"/>
              </a:ext>
            </a:extLst>
          </p:cNvPr>
          <p:cNvCxnSpPr>
            <a:cxnSpLocks/>
          </p:cNvCxnSpPr>
          <p:nvPr/>
        </p:nvCxnSpPr>
        <p:spPr>
          <a:xfrm flipV="1">
            <a:off x="2769079"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4626363E-1454-2F4E-ACCC-CB11AC86D04A}"/>
              </a:ext>
            </a:extLst>
          </p:cNvPr>
          <p:cNvCxnSpPr>
            <a:cxnSpLocks/>
          </p:cNvCxnSpPr>
          <p:nvPr/>
        </p:nvCxnSpPr>
        <p:spPr>
          <a:xfrm flipV="1">
            <a:off x="2311879" y="187963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0D501B4-8937-7E4A-9480-2A86823B2818}"/>
              </a:ext>
            </a:extLst>
          </p:cNvPr>
          <p:cNvCxnSpPr>
            <a:cxnSpLocks/>
          </p:cNvCxnSpPr>
          <p:nvPr/>
        </p:nvCxnSpPr>
        <p:spPr>
          <a:xfrm flipV="1">
            <a:off x="3199385"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4747467-F4AF-CF41-81DA-83589BF45431}"/>
              </a:ext>
            </a:extLst>
          </p:cNvPr>
          <p:cNvCxnSpPr>
            <a:cxnSpLocks/>
          </p:cNvCxnSpPr>
          <p:nvPr/>
        </p:nvCxnSpPr>
        <p:spPr>
          <a:xfrm flipV="1">
            <a:off x="3602797" y="187963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7A1946F2-1995-024D-A1ED-BDC18B7CF838}"/>
              </a:ext>
            </a:extLst>
          </p:cNvPr>
          <p:cNvCxnSpPr>
            <a:cxnSpLocks/>
          </p:cNvCxnSpPr>
          <p:nvPr/>
        </p:nvCxnSpPr>
        <p:spPr>
          <a:xfrm flipV="1">
            <a:off x="4042068"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FFA2244-DCE0-2D42-ACC8-128F3B5A27AA}"/>
              </a:ext>
            </a:extLst>
          </p:cNvPr>
          <p:cNvCxnSpPr>
            <a:cxnSpLocks/>
          </p:cNvCxnSpPr>
          <p:nvPr/>
        </p:nvCxnSpPr>
        <p:spPr>
          <a:xfrm flipV="1">
            <a:off x="4463408" y="185444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6CD610DA-166B-514D-9BDF-5407808F654D}"/>
              </a:ext>
            </a:extLst>
          </p:cNvPr>
          <p:cNvCxnSpPr>
            <a:cxnSpLocks/>
          </p:cNvCxnSpPr>
          <p:nvPr/>
        </p:nvCxnSpPr>
        <p:spPr>
          <a:xfrm flipV="1">
            <a:off x="4902679" y="185444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B673F277-4664-AC4B-92AC-28998B46ABFE}"/>
              </a:ext>
            </a:extLst>
          </p:cNvPr>
          <p:cNvCxnSpPr>
            <a:cxnSpLocks/>
          </p:cNvCxnSpPr>
          <p:nvPr/>
        </p:nvCxnSpPr>
        <p:spPr>
          <a:xfrm flipV="1">
            <a:off x="5341950"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21720ED2-257C-C84E-9E7E-FDC1DCAEAC6D}"/>
                  </a:ext>
                </a:extLst>
              </p:cNvPr>
              <p:cNvSpPr/>
              <p:nvPr/>
            </p:nvSpPr>
            <p:spPr>
              <a:xfrm>
                <a:off x="1820831" y="2072044"/>
                <a:ext cx="4015304" cy="8080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𝑖</m:t>
                      </m:r>
                      <m:r>
                        <a:rPr lang="en-US" sz="2400" i="1" dirty="0" smtClean="0">
                          <a:latin typeface="Cambria Math" panose="02040503050406030204" pitchFamily="18" charset="0"/>
                        </a:rPr>
                        <m:t> =</m:t>
                      </m:r>
                      <m:r>
                        <a:rPr lang="en-US" sz="2400" i="1" dirty="0">
                          <a:latin typeface="Cambria Math" panose="02040503050406030204" pitchFamily="18" charset="0"/>
                        </a:rPr>
                        <m:t> </m:t>
                      </m:r>
                      <m:r>
                        <m:rPr>
                          <m:sty m:val="p"/>
                        </m:rPr>
                        <a:rPr lang="en-US" sz="2400" i="0" dirty="0" err="1" smtClean="0">
                          <a:latin typeface="Cambria Math" panose="02040503050406030204" pitchFamily="18" charset="0"/>
                        </a:rPr>
                        <m:t>softmax</m:t>
                      </m:r>
                      <m:r>
                        <a:rPr lang="en-US" sz="2400" i="1" dirty="0" smtClean="0">
                          <a:latin typeface="Cambria Math" panose="02040503050406030204" pitchFamily="18" charset="0"/>
                        </a:rPr>
                        <m:t>(</m:t>
                      </m:r>
                      <m:r>
                        <a:rPr lang="en-US" sz="2400" i="1" dirty="0" err="1" smtClean="0">
                          <a:latin typeface="Cambria Math" panose="02040503050406030204" pitchFamily="18" charset="0"/>
                        </a:rPr>
                        <m:t>𝑧</m:t>
                      </m:r>
                      <m:r>
                        <a:rPr lang="en-US" sz="2400" i="1" baseline="-25000" dirty="0" err="1" smtClean="0">
                          <a:latin typeface="Cambria Math" panose="02040503050406030204" pitchFamily="18" charset="0"/>
                        </a:rPr>
                        <m:t>𝑖</m:t>
                      </m:r>
                      <m:r>
                        <a:rPr lang="en-US" sz="2400" i="1" dirty="0" smtClean="0">
                          <a:latin typeface="Cambria Math" panose="02040503050406030204" pitchFamily="18" charset="0"/>
                        </a:rPr>
                        <m:t>)</m:t>
                      </m:r>
                    </m:oMath>
                  </m:oMathPara>
                </a14:m>
                <a:endParaRPr lang="en-US" sz="2400" dirty="0"/>
              </a:p>
            </p:txBody>
          </p:sp>
        </mc:Choice>
        <mc:Fallback xmlns="">
          <p:sp>
            <p:nvSpPr>
              <p:cNvPr id="2" name="Oval 1">
                <a:extLst>
                  <a:ext uri="{FF2B5EF4-FFF2-40B4-BE49-F238E27FC236}">
                    <a16:creationId xmlns:a16="http://schemas.microsoft.com/office/drawing/2014/main" id="{21720ED2-257C-C84E-9E7E-FDC1DCAEAC6D}"/>
                  </a:ext>
                </a:extLst>
              </p:cNvPr>
              <p:cNvSpPr>
                <a:spLocks noRot="1" noChangeAspect="1" noMove="1" noResize="1" noEditPoints="1" noAdjustHandles="1" noChangeArrowheads="1" noChangeShapeType="1" noTextEdit="1"/>
              </p:cNvSpPr>
              <p:nvPr/>
            </p:nvSpPr>
            <p:spPr>
              <a:xfrm>
                <a:off x="1820831" y="2072044"/>
                <a:ext cx="4015304" cy="808090"/>
              </a:xfrm>
              <a:prstGeom prst="ellipse">
                <a:avLst/>
              </a:prstGeom>
              <a:blipFill>
                <a:blip r:embed="rId8"/>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58B26E08-2C26-4E4E-8B2E-D532155E0B33}"/>
              </a:ext>
            </a:extLst>
          </p:cNvPr>
          <p:cNvCxnSpPr>
            <a:cxnSpLocks/>
            <a:stCxn id="6" idx="6"/>
          </p:cNvCxnSpPr>
          <p:nvPr/>
        </p:nvCxnSpPr>
        <p:spPr>
          <a:xfrm flipH="1" flipV="1">
            <a:off x="6238664" y="5242822"/>
            <a:ext cx="423730"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Picture 32">
            <a:extLst>
              <a:ext uri="{FF2B5EF4-FFF2-40B4-BE49-F238E27FC236}">
                <a16:creationId xmlns:a16="http://schemas.microsoft.com/office/drawing/2014/main" id="{B7F0B18A-C3E3-8943-A4AC-A33131E34E3F}"/>
              </a:ext>
            </a:extLst>
          </p:cNvPr>
          <p:cNvPicPr>
            <a:picLocks noChangeAspect="1"/>
          </p:cNvPicPr>
          <p:nvPr/>
        </p:nvPicPr>
        <p:blipFill>
          <a:blip r:embed="rId3"/>
          <a:stretch>
            <a:fillRect/>
          </a:stretch>
        </p:blipFill>
        <p:spPr>
          <a:xfrm>
            <a:off x="2748505" y="4769382"/>
            <a:ext cx="3520249" cy="473439"/>
          </a:xfrm>
          <a:prstGeom prst="rect">
            <a:avLst/>
          </a:prstGeom>
        </p:spPr>
      </p:pic>
      <p:sp>
        <p:nvSpPr>
          <p:cNvPr id="5" name="TextBox 4">
            <a:extLst>
              <a:ext uri="{FF2B5EF4-FFF2-40B4-BE49-F238E27FC236}">
                <a16:creationId xmlns:a16="http://schemas.microsoft.com/office/drawing/2014/main" id="{4F3D6AB3-7734-C94F-8913-1BDFCF35DA22}"/>
              </a:ext>
            </a:extLst>
          </p:cNvPr>
          <p:cNvSpPr txBox="1"/>
          <p:nvPr/>
        </p:nvSpPr>
        <p:spPr>
          <a:xfrm>
            <a:off x="3043774" y="4355287"/>
            <a:ext cx="1626151" cy="369332"/>
          </a:xfrm>
          <a:prstGeom prst="rect">
            <a:avLst/>
          </a:prstGeom>
          <a:noFill/>
        </p:spPr>
        <p:txBody>
          <a:bodyPr wrap="none" rtlCol="0">
            <a:spAutoFit/>
          </a:bodyPr>
          <a:lstStyle/>
          <a:p>
            <a:r>
              <a:rPr lang="en-US" dirty="0"/>
              <a:t>fully connected</a:t>
            </a:r>
          </a:p>
        </p:txBody>
      </p:sp>
      <p:sp>
        <p:nvSpPr>
          <p:cNvPr id="6" name="Oval 5">
            <a:extLst>
              <a:ext uri="{FF2B5EF4-FFF2-40B4-BE49-F238E27FC236}">
                <a16:creationId xmlns:a16="http://schemas.microsoft.com/office/drawing/2014/main" id="{7769BCB9-5B2C-0B46-A7F8-E0B683048604}"/>
              </a:ext>
            </a:extLst>
          </p:cNvPr>
          <p:cNvSpPr/>
          <p:nvPr/>
        </p:nvSpPr>
        <p:spPr>
          <a:xfrm>
            <a:off x="1051303" y="5518676"/>
            <a:ext cx="5611091" cy="722575"/>
          </a:xfrm>
          <a:prstGeom prst="ellipse">
            <a:avLst/>
          </a:prstGeom>
          <a:solidFill>
            <a:schemeClr val="accent2">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Convolutional Neural Network</a:t>
            </a:r>
          </a:p>
        </p:txBody>
      </p:sp>
      <p:cxnSp>
        <p:nvCxnSpPr>
          <p:cNvPr id="38" name="Straight Arrow Connector 37">
            <a:extLst>
              <a:ext uri="{FF2B5EF4-FFF2-40B4-BE49-F238E27FC236}">
                <a16:creationId xmlns:a16="http://schemas.microsoft.com/office/drawing/2014/main" id="{B6C726CB-C243-7C4E-B8A4-839E7ECEA5AB}"/>
              </a:ext>
            </a:extLst>
          </p:cNvPr>
          <p:cNvCxnSpPr>
            <a:cxnSpLocks/>
            <a:stCxn id="6" idx="2"/>
          </p:cNvCxnSpPr>
          <p:nvPr/>
        </p:nvCxnSpPr>
        <p:spPr>
          <a:xfrm flipV="1">
            <a:off x="1051303" y="5242822"/>
            <a:ext cx="394254"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A80717-6A3A-6E4B-BB90-A0B5C080382A}"/>
                  </a:ext>
                </a:extLst>
              </p:cNvPr>
              <p:cNvSpPr txBox="1"/>
              <p:nvPr/>
            </p:nvSpPr>
            <p:spPr>
              <a:xfrm>
                <a:off x="7518839" y="5316567"/>
                <a:ext cx="4524637" cy="830997"/>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𝜔</a:t>
                </a:r>
                <a14:m>
                  <m:oMath xmlns:m="http://schemas.openxmlformats.org/officeDocument/2006/math">
                    <m:r>
                      <a:rPr lang="en-US" sz="2400" i="1" baseline="-25000" dirty="0" smtClean="0">
                        <a:latin typeface="Cambria Math" panose="02040503050406030204" pitchFamily="18" charset="0"/>
                      </a:rPr>
                      <m:t>𝑖</m:t>
                    </m:r>
                  </m:oMath>
                </a14:m>
                <a:r>
                  <a:rPr lang="en-US" sz="2400" dirty="0"/>
                  <a:t> is a vector of high-level features</a:t>
                </a:r>
              </a:p>
              <a:p>
                <a:r>
                  <a:rPr lang="en-US" sz="2400" dirty="0"/>
                  <a:t>extracted by the CNN</a:t>
                </a:r>
              </a:p>
            </p:txBody>
          </p:sp>
        </mc:Choice>
        <mc:Fallback xmlns="">
          <p:sp>
            <p:nvSpPr>
              <p:cNvPr id="34" name="TextBox 33">
                <a:extLst>
                  <a:ext uri="{FF2B5EF4-FFF2-40B4-BE49-F238E27FC236}">
                    <a16:creationId xmlns:a16="http://schemas.microsoft.com/office/drawing/2014/main" id="{B6A80717-6A3A-6E4B-BB90-A0B5C080382A}"/>
                  </a:ext>
                </a:extLst>
              </p:cNvPr>
              <p:cNvSpPr txBox="1">
                <a:spLocks noRot="1" noChangeAspect="1" noMove="1" noResize="1" noEditPoints="1" noAdjustHandles="1" noChangeArrowheads="1" noChangeShapeType="1" noTextEdit="1"/>
              </p:cNvSpPr>
              <p:nvPr/>
            </p:nvSpPr>
            <p:spPr>
              <a:xfrm>
                <a:off x="7518839" y="5316567"/>
                <a:ext cx="4524637" cy="830997"/>
              </a:xfrm>
              <a:prstGeom prst="rect">
                <a:avLst/>
              </a:prstGeom>
              <a:blipFill>
                <a:blip r:embed="rId9"/>
                <a:stretch>
                  <a:fillRect l="-1961" t="-6061" r="-1120" b="-13636"/>
                </a:stretch>
              </a:blipFill>
            </p:spPr>
            <p:txBody>
              <a:bodyPr/>
              <a:lstStyle/>
              <a:p>
                <a:r>
                  <a:rPr lang="en-US">
                    <a:noFill/>
                  </a:rPr>
                  <a:t> </a:t>
                </a:r>
              </a:p>
            </p:txBody>
          </p:sp>
        </mc:Fallback>
      </mc:AlternateContent>
    </p:spTree>
    <p:extLst>
      <p:ext uri="{BB962C8B-B14F-4D97-AF65-F5344CB8AC3E}">
        <p14:creationId xmlns:p14="http://schemas.microsoft.com/office/powerpoint/2010/main" val="1784717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11928" y="12543"/>
            <a:ext cx="10972800" cy="844816"/>
          </a:xfrm>
        </p:spPr>
        <p:txBody>
          <a:bodyPr>
            <a:normAutofit/>
          </a:bodyPr>
          <a:lstStyle/>
          <a:p>
            <a:r>
              <a:rPr lang="en-US" sz="4800" dirty="0"/>
              <a:t>Multi-Class Predictions</a:t>
            </a:r>
          </a:p>
        </p:txBody>
      </p: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445557" y="4769382"/>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831097" y="4724619"/>
            <a:ext cx="68196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6238664" y="4724619"/>
            <a:ext cx="94043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5622250" y="1275824"/>
                <a:ext cx="482826" cy="54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,1000</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5622250" y="1275824"/>
                <a:ext cx="482826" cy="541367"/>
              </a:xfrm>
              <a:prstGeom prst="rect">
                <a:avLst/>
              </a:prstGeom>
              <a:blipFill>
                <a:blip r:embed="rId4"/>
                <a:stretch>
                  <a:fillRect l="-5128" r="-128205" b="-681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801085B2-EB13-C34A-B959-CD7E5A038D71}"/>
              </a:ext>
            </a:extLst>
          </p:cNvPr>
          <p:cNvPicPr>
            <a:picLocks noChangeAspect="1"/>
          </p:cNvPicPr>
          <p:nvPr/>
        </p:nvPicPr>
        <p:blipFill>
          <a:blip r:embed="rId3"/>
          <a:stretch>
            <a:fillRect/>
          </a:stretch>
        </p:blipFill>
        <p:spPr>
          <a:xfrm>
            <a:off x="2096726" y="1375482"/>
            <a:ext cx="3520249" cy="473439"/>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9DE4584-0E35-9548-AC03-C581653B9CE6}"/>
                  </a:ext>
                </a:extLst>
              </p:cNvPr>
              <p:cNvSpPr txBox="1"/>
              <p:nvPr/>
            </p:nvSpPr>
            <p:spPr>
              <a:xfrm>
                <a:off x="1579418" y="129021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A9DE4584-0E35-9548-AC03-C581653B9CE6}"/>
                  </a:ext>
                </a:extLst>
              </p:cNvPr>
              <p:cNvSpPr txBox="1">
                <a:spLocks noRot="1" noChangeAspect="1" noMove="1" noResize="1" noEditPoints="1" noAdjustHandles="1" noChangeArrowheads="1" noChangeShapeType="1" noTextEdit="1"/>
              </p:cNvSpPr>
              <p:nvPr/>
            </p:nvSpPr>
            <p:spPr>
              <a:xfrm>
                <a:off x="1579418" y="1290219"/>
                <a:ext cx="482826" cy="512576"/>
              </a:xfrm>
              <a:prstGeom prst="rect">
                <a:avLst/>
              </a:prstGeom>
              <a:blipFill>
                <a:blip r:embed="rId5"/>
                <a:stretch>
                  <a:fillRect l="-5128" r="-23077" b="-1219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80B622D-D422-F249-A5AA-83098406A274}"/>
              </a:ext>
            </a:extLst>
          </p:cNvPr>
          <p:cNvPicPr>
            <a:picLocks noChangeAspect="1"/>
          </p:cNvPicPr>
          <p:nvPr/>
        </p:nvPicPr>
        <p:blipFill>
          <a:blip r:embed="rId3"/>
          <a:stretch>
            <a:fillRect/>
          </a:stretch>
        </p:blipFill>
        <p:spPr>
          <a:xfrm>
            <a:off x="2096726" y="3087791"/>
            <a:ext cx="3520249" cy="47343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4961CA-FA4C-2149-913C-4B0BDA31DE83}"/>
                  </a:ext>
                </a:extLst>
              </p:cNvPr>
              <p:cNvSpPr txBox="1"/>
              <p:nvPr/>
            </p:nvSpPr>
            <p:spPr>
              <a:xfrm>
                <a:off x="5622250" y="2984467"/>
                <a:ext cx="482826" cy="54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,1000</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4A4961CA-FA4C-2149-913C-4B0BDA31DE83}"/>
                  </a:ext>
                </a:extLst>
              </p:cNvPr>
              <p:cNvSpPr txBox="1">
                <a:spLocks noRot="1" noChangeAspect="1" noMove="1" noResize="1" noEditPoints="1" noAdjustHandles="1" noChangeArrowheads="1" noChangeShapeType="1" noTextEdit="1"/>
              </p:cNvSpPr>
              <p:nvPr/>
            </p:nvSpPr>
            <p:spPr>
              <a:xfrm>
                <a:off x="5622250" y="2984467"/>
                <a:ext cx="482826" cy="541367"/>
              </a:xfrm>
              <a:prstGeom prst="rect">
                <a:avLst/>
              </a:prstGeom>
              <a:blipFill>
                <a:blip r:embed="rId6"/>
                <a:stretch>
                  <a:fillRect r="-123077"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39107C-088C-2346-A706-ED9E58574C4C}"/>
                  </a:ext>
                </a:extLst>
              </p:cNvPr>
              <p:cNvSpPr txBox="1"/>
              <p:nvPr/>
            </p:nvSpPr>
            <p:spPr>
              <a:xfrm>
                <a:off x="1579418" y="2984467"/>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9539107C-088C-2346-A706-ED9E58574C4C}"/>
                  </a:ext>
                </a:extLst>
              </p:cNvPr>
              <p:cNvSpPr txBox="1">
                <a:spLocks noRot="1" noChangeAspect="1" noMove="1" noResize="1" noEditPoints="1" noAdjustHandles="1" noChangeArrowheads="1" noChangeShapeType="1" noTextEdit="1"/>
              </p:cNvSpPr>
              <p:nvPr/>
            </p:nvSpPr>
            <p:spPr>
              <a:xfrm>
                <a:off x="1579418" y="2984467"/>
                <a:ext cx="482826" cy="512576"/>
              </a:xfrm>
              <a:prstGeom prst="rect">
                <a:avLst/>
              </a:prstGeom>
              <a:blipFill>
                <a:blip r:embed="rId7"/>
                <a:stretch>
                  <a:fillRect r="-17949" b="-731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DB20E65-9BF4-DF4A-9FE0-0B50D738EDD7}"/>
              </a:ext>
            </a:extLst>
          </p:cNvPr>
          <p:cNvCxnSpPr>
            <a:cxnSpLocks/>
          </p:cNvCxnSpPr>
          <p:nvPr/>
        </p:nvCxnSpPr>
        <p:spPr>
          <a:xfrm flipV="1">
            <a:off x="1445557" y="3561230"/>
            <a:ext cx="651169"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2C4AC1B-9E2D-1245-B7BA-2E8FFAABB649}"/>
              </a:ext>
            </a:extLst>
          </p:cNvPr>
          <p:cNvCxnSpPr>
            <a:cxnSpLocks/>
          </p:cNvCxnSpPr>
          <p:nvPr/>
        </p:nvCxnSpPr>
        <p:spPr>
          <a:xfrm flipH="1" flipV="1">
            <a:off x="5580267" y="3561230"/>
            <a:ext cx="688487" cy="12448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F9BF8AC-6748-1243-A92A-F45107AA3FF1}"/>
              </a:ext>
            </a:extLst>
          </p:cNvPr>
          <p:cNvCxnSpPr>
            <a:cxnSpLocks/>
          </p:cNvCxnSpPr>
          <p:nvPr/>
        </p:nvCxnSpPr>
        <p:spPr>
          <a:xfrm flipV="1">
            <a:off x="3413529" y="3738446"/>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2F78E3F-F50A-F14F-989A-70266DDCAFFF}"/>
              </a:ext>
            </a:extLst>
          </p:cNvPr>
          <p:cNvCxnSpPr>
            <a:cxnSpLocks/>
          </p:cNvCxnSpPr>
          <p:nvPr/>
        </p:nvCxnSpPr>
        <p:spPr>
          <a:xfrm flipH="1" flipV="1">
            <a:off x="3413529" y="3738446"/>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A5025036-B7B2-5943-A4E2-F9A3A5D458DB}"/>
              </a:ext>
            </a:extLst>
          </p:cNvPr>
          <p:cNvCxnSpPr>
            <a:cxnSpLocks/>
          </p:cNvCxnSpPr>
          <p:nvPr/>
        </p:nvCxnSpPr>
        <p:spPr>
          <a:xfrm flipV="1">
            <a:off x="2769079"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4626363E-1454-2F4E-ACCC-CB11AC86D04A}"/>
              </a:ext>
            </a:extLst>
          </p:cNvPr>
          <p:cNvCxnSpPr>
            <a:cxnSpLocks/>
          </p:cNvCxnSpPr>
          <p:nvPr/>
        </p:nvCxnSpPr>
        <p:spPr>
          <a:xfrm flipV="1">
            <a:off x="2311879" y="187963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0D501B4-8937-7E4A-9480-2A86823B2818}"/>
              </a:ext>
            </a:extLst>
          </p:cNvPr>
          <p:cNvCxnSpPr>
            <a:cxnSpLocks/>
          </p:cNvCxnSpPr>
          <p:nvPr/>
        </p:nvCxnSpPr>
        <p:spPr>
          <a:xfrm flipV="1">
            <a:off x="3199385"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4747467-F4AF-CF41-81DA-83589BF45431}"/>
              </a:ext>
            </a:extLst>
          </p:cNvPr>
          <p:cNvCxnSpPr>
            <a:cxnSpLocks/>
          </p:cNvCxnSpPr>
          <p:nvPr/>
        </p:nvCxnSpPr>
        <p:spPr>
          <a:xfrm flipV="1">
            <a:off x="3602797" y="187963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7A1946F2-1995-024D-A1ED-BDC18B7CF838}"/>
              </a:ext>
            </a:extLst>
          </p:cNvPr>
          <p:cNvCxnSpPr>
            <a:cxnSpLocks/>
          </p:cNvCxnSpPr>
          <p:nvPr/>
        </p:nvCxnSpPr>
        <p:spPr>
          <a:xfrm flipV="1">
            <a:off x="4042068"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FFA2244-DCE0-2D42-ACC8-128F3B5A27AA}"/>
              </a:ext>
            </a:extLst>
          </p:cNvPr>
          <p:cNvCxnSpPr>
            <a:cxnSpLocks/>
          </p:cNvCxnSpPr>
          <p:nvPr/>
        </p:nvCxnSpPr>
        <p:spPr>
          <a:xfrm flipV="1">
            <a:off x="4463408" y="185444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6CD610DA-166B-514D-9BDF-5407808F654D}"/>
              </a:ext>
            </a:extLst>
          </p:cNvPr>
          <p:cNvCxnSpPr>
            <a:cxnSpLocks/>
          </p:cNvCxnSpPr>
          <p:nvPr/>
        </p:nvCxnSpPr>
        <p:spPr>
          <a:xfrm flipV="1">
            <a:off x="4902679" y="185444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B673F277-4664-AC4B-92AC-28998B46ABFE}"/>
              </a:ext>
            </a:extLst>
          </p:cNvPr>
          <p:cNvCxnSpPr>
            <a:cxnSpLocks/>
          </p:cNvCxnSpPr>
          <p:nvPr/>
        </p:nvCxnSpPr>
        <p:spPr>
          <a:xfrm flipV="1">
            <a:off x="5341950"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21720ED2-257C-C84E-9E7E-FDC1DCAEAC6D}"/>
                  </a:ext>
                </a:extLst>
              </p:cNvPr>
              <p:cNvSpPr/>
              <p:nvPr/>
            </p:nvSpPr>
            <p:spPr>
              <a:xfrm>
                <a:off x="1820831" y="2072044"/>
                <a:ext cx="4015304" cy="8080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𝑖</m:t>
                      </m:r>
                      <m:r>
                        <a:rPr lang="en-US" sz="2400" i="1" dirty="0" smtClean="0">
                          <a:latin typeface="Cambria Math" panose="02040503050406030204" pitchFamily="18" charset="0"/>
                        </a:rPr>
                        <m:t> =</m:t>
                      </m:r>
                      <m:r>
                        <a:rPr lang="en-US" sz="2400" i="1" dirty="0">
                          <a:latin typeface="Cambria Math" panose="02040503050406030204" pitchFamily="18" charset="0"/>
                        </a:rPr>
                        <m:t> </m:t>
                      </m:r>
                      <m:r>
                        <m:rPr>
                          <m:sty m:val="p"/>
                        </m:rPr>
                        <a:rPr lang="en-US" sz="2400" i="0" dirty="0" err="1" smtClean="0">
                          <a:latin typeface="Cambria Math" panose="02040503050406030204" pitchFamily="18" charset="0"/>
                        </a:rPr>
                        <m:t>softmax</m:t>
                      </m:r>
                      <m:r>
                        <a:rPr lang="en-US" sz="2400" i="1" dirty="0" smtClean="0">
                          <a:latin typeface="Cambria Math" panose="02040503050406030204" pitchFamily="18" charset="0"/>
                        </a:rPr>
                        <m:t>(</m:t>
                      </m:r>
                      <m:r>
                        <a:rPr lang="en-US" sz="2400" i="1" dirty="0" err="1" smtClean="0">
                          <a:latin typeface="Cambria Math" panose="02040503050406030204" pitchFamily="18" charset="0"/>
                        </a:rPr>
                        <m:t>𝑧</m:t>
                      </m:r>
                      <m:r>
                        <a:rPr lang="en-US" sz="2400" i="1" baseline="-25000" dirty="0" err="1" smtClean="0">
                          <a:latin typeface="Cambria Math" panose="02040503050406030204" pitchFamily="18" charset="0"/>
                        </a:rPr>
                        <m:t>𝑖</m:t>
                      </m:r>
                      <m:r>
                        <a:rPr lang="en-US" sz="2400" i="1" dirty="0" smtClean="0">
                          <a:latin typeface="Cambria Math" panose="02040503050406030204" pitchFamily="18" charset="0"/>
                        </a:rPr>
                        <m:t>)</m:t>
                      </m:r>
                    </m:oMath>
                  </m:oMathPara>
                </a14:m>
                <a:endParaRPr lang="en-US" sz="2400" dirty="0"/>
              </a:p>
            </p:txBody>
          </p:sp>
        </mc:Choice>
        <mc:Fallback xmlns="">
          <p:sp>
            <p:nvSpPr>
              <p:cNvPr id="2" name="Oval 1">
                <a:extLst>
                  <a:ext uri="{FF2B5EF4-FFF2-40B4-BE49-F238E27FC236}">
                    <a16:creationId xmlns:a16="http://schemas.microsoft.com/office/drawing/2014/main" id="{21720ED2-257C-C84E-9E7E-FDC1DCAEAC6D}"/>
                  </a:ext>
                </a:extLst>
              </p:cNvPr>
              <p:cNvSpPr>
                <a:spLocks noRot="1" noChangeAspect="1" noMove="1" noResize="1" noEditPoints="1" noAdjustHandles="1" noChangeArrowheads="1" noChangeShapeType="1" noTextEdit="1"/>
              </p:cNvSpPr>
              <p:nvPr/>
            </p:nvSpPr>
            <p:spPr>
              <a:xfrm>
                <a:off x="1820831" y="2072044"/>
                <a:ext cx="4015304" cy="808090"/>
              </a:xfrm>
              <a:prstGeom prst="ellipse">
                <a:avLst/>
              </a:prstGeom>
              <a:blipFill>
                <a:blip r:embed="rId8"/>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58B26E08-2C26-4E4E-8B2E-D532155E0B33}"/>
              </a:ext>
            </a:extLst>
          </p:cNvPr>
          <p:cNvCxnSpPr>
            <a:cxnSpLocks/>
            <a:stCxn id="6" idx="6"/>
          </p:cNvCxnSpPr>
          <p:nvPr/>
        </p:nvCxnSpPr>
        <p:spPr>
          <a:xfrm flipH="1" flipV="1">
            <a:off x="6238664" y="5242822"/>
            <a:ext cx="423730"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Picture 32">
            <a:extLst>
              <a:ext uri="{FF2B5EF4-FFF2-40B4-BE49-F238E27FC236}">
                <a16:creationId xmlns:a16="http://schemas.microsoft.com/office/drawing/2014/main" id="{B7F0B18A-C3E3-8943-A4AC-A33131E34E3F}"/>
              </a:ext>
            </a:extLst>
          </p:cNvPr>
          <p:cNvPicPr>
            <a:picLocks noChangeAspect="1"/>
          </p:cNvPicPr>
          <p:nvPr/>
        </p:nvPicPr>
        <p:blipFill>
          <a:blip r:embed="rId3"/>
          <a:stretch>
            <a:fillRect/>
          </a:stretch>
        </p:blipFill>
        <p:spPr>
          <a:xfrm>
            <a:off x="2748505" y="4769382"/>
            <a:ext cx="3520249" cy="473439"/>
          </a:xfrm>
          <a:prstGeom prst="rect">
            <a:avLst/>
          </a:prstGeom>
        </p:spPr>
      </p:pic>
      <p:sp>
        <p:nvSpPr>
          <p:cNvPr id="5" name="TextBox 4">
            <a:extLst>
              <a:ext uri="{FF2B5EF4-FFF2-40B4-BE49-F238E27FC236}">
                <a16:creationId xmlns:a16="http://schemas.microsoft.com/office/drawing/2014/main" id="{4F3D6AB3-7734-C94F-8913-1BDFCF35DA22}"/>
              </a:ext>
            </a:extLst>
          </p:cNvPr>
          <p:cNvSpPr txBox="1"/>
          <p:nvPr/>
        </p:nvSpPr>
        <p:spPr>
          <a:xfrm>
            <a:off x="3043774" y="4355287"/>
            <a:ext cx="1626151" cy="369332"/>
          </a:xfrm>
          <a:prstGeom prst="rect">
            <a:avLst/>
          </a:prstGeom>
          <a:noFill/>
        </p:spPr>
        <p:txBody>
          <a:bodyPr wrap="none" rtlCol="0">
            <a:spAutoFit/>
          </a:bodyPr>
          <a:lstStyle/>
          <a:p>
            <a:r>
              <a:rPr lang="en-US" dirty="0"/>
              <a:t>fully connected</a:t>
            </a:r>
          </a:p>
        </p:txBody>
      </p:sp>
      <p:sp>
        <p:nvSpPr>
          <p:cNvPr id="6" name="Oval 5">
            <a:extLst>
              <a:ext uri="{FF2B5EF4-FFF2-40B4-BE49-F238E27FC236}">
                <a16:creationId xmlns:a16="http://schemas.microsoft.com/office/drawing/2014/main" id="{7769BCB9-5B2C-0B46-A7F8-E0B683048604}"/>
              </a:ext>
            </a:extLst>
          </p:cNvPr>
          <p:cNvSpPr/>
          <p:nvPr/>
        </p:nvSpPr>
        <p:spPr>
          <a:xfrm>
            <a:off x="1051303" y="5518676"/>
            <a:ext cx="5611091" cy="722575"/>
          </a:xfrm>
          <a:prstGeom prst="ellipse">
            <a:avLst/>
          </a:prstGeom>
          <a:solidFill>
            <a:schemeClr val="accent2">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Convolutional Neural Network</a:t>
            </a:r>
          </a:p>
        </p:txBody>
      </p:sp>
      <p:cxnSp>
        <p:nvCxnSpPr>
          <p:cNvPr id="38" name="Straight Arrow Connector 37">
            <a:extLst>
              <a:ext uri="{FF2B5EF4-FFF2-40B4-BE49-F238E27FC236}">
                <a16:creationId xmlns:a16="http://schemas.microsoft.com/office/drawing/2014/main" id="{B6C726CB-C243-7C4E-B8A4-839E7ECEA5AB}"/>
              </a:ext>
            </a:extLst>
          </p:cNvPr>
          <p:cNvCxnSpPr>
            <a:cxnSpLocks/>
            <a:stCxn id="6" idx="2"/>
          </p:cNvCxnSpPr>
          <p:nvPr/>
        </p:nvCxnSpPr>
        <p:spPr>
          <a:xfrm flipV="1">
            <a:off x="1051303" y="5242822"/>
            <a:ext cx="394254"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A80717-6A3A-6E4B-BB90-A0B5C080382A}"/>
                  </a:ext>
                </a:extLst>
              </p:cNvPr>
              <p:cNvSpPr txBox="1"/>
              <p:nvPr/>
            </p:nvSpPr>
            <p:spPr>
              <a:xfrm>
                <a:off x="7518839" y="5316567"/>
                <a:ext cx="4524637" cy="830997"/>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𝜔</a:t>
                </a:r>
                <a14:m>
                  <m:oMath xmlns:m="http://schemas.openxmlformats.org/officeDocument/2006/math">
                    <m:r>
                      <a:rPr lang="en-US" sz="2400" i="1" baseline="-25000" dirty="0" smtClean="0">
                        <a:latin typeface="Cambria Math" panose="02040503050406030204" pitchFamily="18" charset="0"/>
                      </a:rPr>
                      <m:t>𝑖</m:t>
                    </m:r>
                  </m:oMath>
                </a14:m>
                <a:r>
                  <a:rPr lang="en-US" sz="2400" dirty="0"/>
                  <a:t> is a vector of high-level features</a:t>
                </a:r>
              </a:p>
              <a:p>
                <a:r>
                  <a:rPr lang="en-US" sz="2400" dirty="0"/>
                  <a:t>extracted by the CNN</a:t>
                </a:r>
              </a:p>
            </p:txBody>
          </p:sp>
        </mc:Choice>
        <mc:Fallback xmlns="">
          <p:sp>
            <p:nvSpPr>
              <p:cNvPr id="34" name="TextBox 33">
                <a:extLst>
                  <a:ext uri="{FF2B5EF4-FFF2-40B4-BE49-F238E27FC236}">
                    <a16:creationId xmlns:a16="http://schemas.microsoft.com/office/drawing/2014/main" id="{B6A80717-6A3A-6E4B-BB90-A0B5C080382A}"/>
                  </a:ext>
                </a:extLst>
              </p:cNvPr>
              <p:cNvSpPr txBox="1">
                <a:spLocks noRot="1" noChangeAspect="1" noMove="1" noResize="1" noEditPoints="1" noAdjustHandles="1" noChangeArrowheads="1" noChangeShapeType="1" noTextEdit="1"/>
              </p:cNvSpPr>
              <p:nvPr/>
            </p:nvSpPr>
            <p:spPr>
              <a:xfrm>
                <a:off x="7518839" y="5316567"/>
                <a:ext cx="4524637" cy="830997"/>
              </a:xfrm>
              <a:prstGeom prst="rect">
                <a:avLst/>
              </a:prstGeom>
              <a:blipFill>
                <a:blip r:embed="rId9"/>
                <a:stretch>
                  <a:fillRect l="-1961" t="-6061" r="-112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5463DB4-26EF-DD45-87A2-1A21EA9B3E28}"/>
                  </a:ext>
                </a:extLst>
              </p:cNvPr>
              <p:cNvSpPr txBox="1"/>
              <p:nvPr/>
            </p:nvSpPr>
            <p:spPr>
              <a:xfrm>
                <a:off x="7042439" y="942816"/>
                <a:ext cx="4707404" cy="12073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dirty="0" smtClean="0">
                          <a:latin typeface="Cambria Math" panose="02040503050406030204" pitchFamily="18" charset="0"/>
                          <a:cs typeface="Times New Roman" panose="02020603050405020304" pitchFamily="18" charset="0"/>
                        </a:rPr>
                        <m:t>𝑝</m:t>
                      </m:r>
                      <m:r>
                        <a:rPr lang="en-US" sz="3600" b="0" i="1" baseline="-25000" dirty="0" smtClean="0">
                          <a:latin typeface="Cambria Math" panose="02040503050406030204" pitchFamily="18" charset="0"/>
                          <a:cs typeface="Times New Roman" panose="02020603050405020304" pitchFamily="18" charset="0"/>
                        </a:rPr>
                        <m:t>𝑖𝑗</m:t>
                      </m:r>
                      <m:r>
                        <a:rPr lang="en-US" sz="3600" i="1">
                          <a:latin typeface="Cambria Math" panose="02040503050406030204" pitchFamily="18" charset="0"/>
                        </a:rPr>
                        <m:t>=</m:t>
                      </m:r>
                      <m:f>
                        <m:fPr>
                          <m:ctrlPr>
                            <a:rPr lang="en-US" sz="3600" b="0" i="1" dirty="0" smtClean="0">
                              <a:latin typeface="Cambria Math" panose="02040503050406030204" pitchFamily="18" charset="0"/>
                              <a:cs typeface="Times New Roman" panose="02020603050405020304" pitchFamily="18" charset="0"/>
                            </a:rPr>
                          </m:ctrlPr>
                        </m:fPr>
                        <m:num>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𝑧</m:t>
                              </m:r>
                              <m:r>
                                <a:rPr lang="en-US" sz="3600" i="1" baseline="-25000">
                                  <a:latin typeface="Cambria Math" panose="02040503050406030204" pitchFamily="18" charset="0"/>
                                </a:rPr>
                                <m:t>𝑖</m:t>
                              </m:r>
                              <m:r>
                                <a:rPr lang="en-US" sz="3600" b="0" i="1" baseline="-25000" smtClean="0">
                                  <a:latin typeface="Cambria Math" panose="02040503050406030204" pitchFamily="18" charset="0"/>
                                </a:rPr>
                                <m:t>𝑗</m:t>
                              </m:r>
                            </m:sup>
                          </m:sSup>
                        </m:num>
                        <m:den>
                          <m:nary>
                            <m:naryPr>
                              <m:chr m:val="∑"/>
                              <m:ctrlPr>
                                <a:rPr lang="en-US" sz="3600" b="0" i="1" dirty="0" smtClean="0">
                                  <a:latin typeface="Cambria Math" panose="02040503050406030204" pitchFamily="18" charset="0"/>
                                  <a:cs typeface="Times New Roman" panose="02020603050405020304" pitchFamily="18" charset="0"/>
                                </a:rPr>
                              </m:ctrlPr>
                            </m:naryPr>
                            <m:sub>
                              <m:r>
                                <m:rPr>
                                  <m:brk m:alnAt="23"/>
                                </m:rPr>
                                <a:rPr lang="en-US" sz="3600" b="0" i="1" dirty="0" smtClean="0">
                                  <a:latin typeface="Cambria Math" panose="02040503050406030204" pitchFamily="18" charset="0"/>
                                  <a:cs typeface="Times New Roman" panose="02020603050405020304" pitchFamily="18" charset="0"/>
                                </a:rPr>
                                <m:t>𝑐</m:t>
                              </m:r>
                              <m:r>
                                <a:rPr lang="en-US" sz="3600" b="0" i="1" dirty="0" smtClean="0">
                                  <a:latin typeface="Cambria Math" panose="02040503050406030204" pitchFamily="18" charset="0"/>
                                  <a:cs typeface="Times New Roman" panose="02020603050405020304" pitchFamily="18" charset="0"/>
                                </a:rPr>
                                <m:t>=1</m:t>
                              </m:r>
                            </m:sub>
                            <m:sup>
                              <m:r>
                                <a:rPr lang="en-US" sz="3600" b="0" i="1" dirty="0" smtClean="0">
                                  <a:latin typeface="Cambria Math" panose="02040503050406030204" pitchFamily="18" charset="0"/>
                                  <a:cs typeface="Times New Roman" panose="02020603050405020304" pitchFamily="18" charset="0"/>
                                </a:rPr>
                                <m:t>1000</m:t>
                              </m:r>
                            </m:sup>
                            <m:e>
                              <m:sSup>
                                <m:sSupPr>
                                  <m:ctrlPr>
                                    <a:rPr lang="en-US" sz="3600" i="1">
                                      <a:latin typeface="Cambria Math" panose="02040503050406030204" pitchFamily="18" charset="0"/>
                                    </a:rPr>
                                  </m:ctrlPr>
                                </m:sSupPr>
                                <m:e>
                                  <m:r>
                                    <a:rPr lang="en-US" sz="3600" i="1">
                                      <a:latin typeface="Cambria Math" panose="02040503050406030204" pitchFamily="18" charset="0"/>
                                    </a:rPr>
                                    <m:t>𝑒</m:t>
                                  </m:r>
                                </m:e>
                                <m:sup>
                                  <m:r>
                                    <a:rPr lang="en-US" sz="3600" i="1">
                                      <a:latin typeface="Cambria Math" panose="02040503050406030204" pitchFamily="18" charset="0"/>
                                    </a:rPr>
                                    <m:t>𝑧</m:t>
                                  </m:r>
                                  <m:r>
                                    <a:rPr lang="en-US" sz="3600" i="1" baseline="-25000">
                                      <a:latin typeface="Cambria Math" panose="02040503050406030204" pitchFamily="18" charset="0"/>
                                    </a:rPr>
                                    <m:t>𝑖</m:t>
                                  </m:r>
                                  <m:r>
                                    <a:rPr lang="en-US" sz="3600" b="0" i="1" baseline="-25000" smtClean="0">
                                      <a:latin typeface="Cambria Math" panose="02040503050406030204" pitchFamily="18" charset="0"/>
                                    </a:rPr>
                                    <m:t>𝑐</m:t>
                                  </m:r>
                                </m:sup>
                              </m:sSup>
                            </m:e>
                          </m:nary>
                        </m:den>
                      </m:f>
                    </m:oMath>
                  </m:oMathPara>
                </a14:m>
                <a:endParaRPr lang="en-US" sz="3600" baseline="-25000" dirty="0"/>
              </a:p>
            </p:txBody>
          </p:sp>
        </mc:Choice>
        <mc:Fallback xmlns="">
          <p:sp>
            <p:nvSpPr>
              <p:cNvPr id="31" name="TextBox 30">
                <a:extLst>
                  <a:ext uri="{FF2B5EF4-FFF2-40B4-BE49-F238E27FC236}">
                    <a16:creationId xmlns:a16="http://schemas.microsoft.com/office/drawing/2014/main" id="{85463DB4-26EF-DD45-87A2-1A21EA9B3E28}"/>
                  </a:ext>
                </a:extLst>
              </p:cNvPr>
              <p:cNvSpPr txBox="1">
                <a:spLocks noRot="1" noChangeAspect="1" noMove="1" noResize="1" noEditPoints="1" noAdjustHandles="1" noChangeArrowheads="1" noChangeShapeType="1" noTextEdit="1"/>
              </p:cNvSpPr>
              <p:nvPr/>
            </p:nvSpPr>
            <p:spPr>
              <a:xfrm>
                <a:off x="7042439" y="942816"/>
                <a:ext cx="4707404" cy="1207382"/>
              </a:xfrm>
              <a:prstGeom prst="rect">
                <a:avLst/>
              </a:prstGeom>
              <a:blipFill>
                <a:blip r:embed="rId10"/>
                <a:stretch>
                  <a:fillRect t="-23958" b="-1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F8387C8-F1C0-0343-AFD0-97696641A379}"/>
                  </a:ext>
                </a:extLst>
              </p:cNvPr>
              <p:cNvSpPr txBox="1"/>
              <p:nvPr/>
            </p:nvSpPr>
            <p:spPr>
              <a:xfrm>
                <a:off x="7413041" y="3738446"/>
                <a:ext cx="4630435" cy="461665"/>
              </a:xfrm>
              <a:prstGeom prst="rect">
                <a:avLst/>
              </a:prstGeom>
              <a:noFill/>
            </p:spPr>
            <p:txBody>
              <a:bodyPr wrap="none" rtlCol="0">
                <a:spAutoFit/>
              </a:bodyPr>
              <a:lstStyle/>
              <a:p>
                <a14:m>
                  <m:oMath xmlns:m="http://schemas.openxmlformats.org/officeDocument/2006/math">
                    <m:r>
                      <a:rPr lang="en-US" sz="2400" b="0" i="1" dirty="0" smtClean="0">
                        <a:latin typeface="Cambria Math" panose="02040503050406030204" pitchFamily="18" charset="0"/>
                      </a:rPr>
                      <m:t>𝑧</m:t>
                    </m:r>
                    <m:r>
                      <a:rPr lang="en-US" sz="2400" i="1" baseline="-25000" dirty="0" smtClean="0">
                        <a:latin typeface="Cambria Math" panose="02040503050406030204" pitchFamily="18" charset="0"/>
                      </a:rPr>
                      <m:t>𝑖</m:t>
                    </m:r>
                  </m:oMath>
                </a14:m>
                <a:r>
                  <a:rPr lang="en-US" sz="2400" dirty="0"/>
                  <a:t> are log-odds scores for each class</a:t>
                </a:r>
              </a:p>
            </p:txBody>
          </p:sp>
        </mc:Choice>
        <mc:Fallback xmlns="">
          <p:sp>
            <p:nvSpPr>
              <p:cNvPr id="35" name="TextBox 34">
                <a:extLst>
                  <a:ext uri="{FF2B5EF4-FFF2-40B4-BE49-F238E27FC236}">
                    <a16:creationId xmlns:a16="http://schemas.microsoft.com/office/drawing/2014/main" id="{0F8387C8-F1C0-0343-AFD0-97696641A379}"/>
                  </a:ext>
                </a:extLst>
              </p:cNvPr>
              <p:cNvSpPr txBox="1">
                <a:spLocks noRot="1" noChangeAspect="1" noMove="1" noResize="1" noEditPoints="1" noAdjustHandles="1" noChangeArrowheads="1" noChangeShapeType="1" noTextEdit="1"/>
              </p:cNvSpPr>
              <p:nvPr/>
            </p:nvSpPr>
            <p:spPr>
              <a:xfrm>
                <a:off x="7413041" y="3738446"/>
                <a:ext cx="4630435" cy="461665"/>
              </a:xfrm>
              <a:prstGeom prst="rect">
                <a:avLst/>
              </a:prstGeom>
              <a:blipFill>
                <a:blip r:embed="rId11"/>
                <a:stretch>
                  <a:fillRect t="-5263" r="-1096" b="-26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224E34C-89B9-FA45-96F4-AEE2562C5DE2}"/>
                  </a:ext>
                </a:extLst>
              </p:cNvPr>
              <p:cNvSpPr txBox="1"/>
              <p:nvPr/>
            </p:nvSpPr>
            <p:spPr>
              <a:xfrm>
                <a:off x="8361383" y="2531810"/>
                <a:ext cx="2270757" cy="723340"/>
              </a:xfrm>
              <a:prstGeom prst="rect">
                <a:avLst/>
              </a:prstGeom>
              <a:noFill/>
              <a:ln>
                <a:solidFill>
                  <a:schemeClr val="tx1"/>
                </a:solidFill>
                <a:prstDash val="sysDot"/>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cs typeface="Times New Roman" panose="02020603050405020304" pitchFamily="18" charset="0"/>
                        </a:rPr>
                        <m:t>𝜎</m:t>
                      </m:r>
                      <m:d>
                        <m:dPr>
                          <m:ctrlPr>
                            <a:rPr lang="en-US" sz="2400" i="1" dirty="0">
                              <a:latin typeface="Cambria Math" panose="02040503050406030204" pitchFamily="18" charset="0"/>
                              <a:cs typeface="Times New Roman" panose="02020603050405020304" pitchFamily="18" charset="0"/>
                            </a:rPr>
                          </m:ctrlPr>
                        </m:dPr>
                        <m:e>
                          <m:r>
                            <a:rPr lang="en-US" sz="2400" i="1" dirty="0">
                              <a:latin typeface="Cambria Math" panose="02040503050406030204" pitchFamily="18" charset="0"/>
                              <a:cs typeface="Times New Roman" panose="02020603050405020304" pitchFamily="18" charset="0"/>
                            </a:rPr>
                            <m:t>𝑧</m:t>
                          </m:r>
                          <m:r>
                            <a:rPr lang="en-US" sz="2400" i="1" baseline="-25000" dirty="0">
                              <a:latin typeface="Cambria Math" panose="02040503050406030204" pitchFamily="18" charset="0"/>
                              <a:cs typeface="Times New Roman" panose="02020603050405020304" pitchFamily="18" charset="0"/>
                            </a:rPr>
                            <m:t>𝑖</m:t>
                          </m:r>
                        </m:e>
                      </m:d>
                      <m:r>
                        <a:rPr lang="en-US" sz="2400" i="1">
                          <a:latin typeface="Cambria Math" panose="02040503050406030204" pitchFamily="18" charset="0"/>
                        </a:rPr>
                        <m:t>=</m:t>
                      </m:r>
                      <m:f>
                        <m:fPr>
                          <m:ctrlPr>
                            <a:rPr lang="en-US" sz="2400" b="0" i="1" dirty="0" smtClean="0">
                              <a:latin typeface="Cambria Math" panose="02040503050406030204" pitchFamily="18" charset="0"/>
                              <a:cs typeface="Times New Roman" panose="020206030504050203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𝑧</m:t>
                              </m:r>
                              <m:r>
                                <a:rPr lang="en-US" sz="2400" i="1" baseline="-25000">
                                  <a:latin typeface="Cambria Math" panose="02040503050406030204" pitchFamily="18" charset="0"/>
                                </a:rPr>
                                <m:t>𝑖</m:t>
                              </m:r>
                            </m:sup>
                          </m:sSup>
                        </m:num>
                        <m:den>
                          <m:r>
                            <a:rPr lang="en-US" sz="2400" b="0" i="1" dirty="0" smtClean="0">
                              <a:latin typeface="Cambria Math" panose="02040503050406030204" pitchFamily="18" charset="0"/>
                              <a:cs typeface="Times New Roman" panose="020206030504050203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𝑧</m:t>
                              </m:r>
                              <m:r>
                                <a:rPr lang="en-US" sz="2400" i="1" baseline="-25000">
                                  <a:latin typeface="Cambria Math" panose="02040503050406030204" pitchFamily="18" charset="0"/>
                                </a:rPr>
                                <m:t>𝑖</m:t>
                              </m:r>
                            </m:sup>
                          </m:sSup>
                        </m:den>
                      </m:f>
                    </m:oMath>
                  </m:oMathPara>
                </a14:m>
                <a:endParaRPr lang="en-US" sz="2400" baseline="-25000" dirty="0"/>
              </a:p>
            </p:txBody>
          </p:sp>
        </mc:Choice>
        <mc:Fallback xmlns="">
          <p:sp>
            <p:nvSpPr>
              <p:cNvPr id="36" name="TextBox 35">
                <a:extLst>
                  <a:ext uri="{FF2B5EF4-FFF2-40B4-BE49-F238E27FC236}">
                    <a16:creationId xmlns:a16="http://schemas.microsoft.com/office/drawing/2014/main" id="{C224E34C-89B9-FA45-96F4-AEE2562C5DE2}"/>
                  </a:ext>
                </a:extLst>
              </p:cNvPr>
              <p:cNvSpPr txBox="1">
                <a:spLocks noRot="1" noChangeAspect="1" noMove="1" noResize="1" noEditPoints="1" noAdjustHandles="1" noChangeArrowheads="1" noChangeShapeType="1" noTextEdit="1"/>
              </p:cNvSpPr>
              <p:nvPr/>
            </p:nvSpPr>
            <p:spPr>
              <a:xfrm>
                <a:off x="8361383" y="2531810"/>
                <a:ext cx="2270757" cy="723340"/>
              </a:xfrm>
              <a:prstGeom prst="rect">
                <a:avLst/>
              </a:prstGeom>
              <a:blipFill>
                <a:blip r:embed="rId12"/>
                <a:stretch>
                  <a:fillRect b="-10169"/>
                </a:stretch>
              </a:blipFill>
              <a:ln>
                <a:solidFill>
                  <a:schemeClr val="tx1"/>
                </a:solidFill>
                <a:prstDash val="sysDot"/>
              </a:ln>
            </p:spPr>
            <p:txBody>
              <a:bodyPr/>
              <a:lstStyle/>
              <a:p>
                <a:r>
                  <a:rPr lang="en-US">
                    <a:noFill/>
                  </a:rPr>
                  <a:t> </a:t>
                </a:r>
              </a:p>
            </p:txBody>
          </p:sp>
        </mc:Fallback>
      </mc:AlternateContent>
    </p:spTree>
    <p:extLst>
      <p:ext uri="{BB962C8B-B14F-4D97-AF65-F5344CB8AC3E}">
        <p14:creationId xmlns:p14="http://schemas.microsoft.com/office/powerpoint/2010/main" val="271163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 2">
            <a:extLst>
              <a:ext uri="{FF2B5EF4-FFF2-40B4-BE49-F238E27FC236}">
                <a16:creationId xmlns:a16="http://schemas.microsoft.com/office/drawing/2014/main" id="{3B15B476-0CEC-574D-9469-4F5B95048432}"/>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67754" t="50987" r="16449" b="27002"/>
          <a:stretch/>
        </p:blipFill>
        <p:spPr bwMode="auto">
          <a:xfrm>
            <a:off x="2743201" y="2825657"/>
            <a:ext cx="2535170" cy="2535170"/>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58EF3E2-6847-284D-BB65-B88C3B672924}"/>
              </a:ext>
            </a:extLst>
          </p:cNvPr>
          <p:cNvCxnSpPr/>
          <p:nvPr/>
        </p:nvCxnSpPr>
        <p:spPr>
          <a:xfrm flipV="1">
            <a:off x="5278371" y="4093242"/>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6" name="Table 5">
            <a:extLst>
              <a:ext uri="{FF2B5EF4-FFF2-40B4-BE49-F238E27FC236}">
                <a16:creationId xmlns:a16="http://schemas.microsoft.com/office/drawing/2014/main" id="{DA1F2B51-84A1-7D43-8BDD-217DB02F9483}"/>
              </a:ext>
            </a:extLst>
          </p:cNvPr>
          <p:cNvGraphicFramePr>
            <a:graphicFrameLocks noGrp="1"/>
          </p:cNvGraphicFramePr>
          <p:nvPr>
            <p:extLst>
              <p:ext uri="{D42A27DB-BD31-4B8C-83A1-F6EECF244321}">
                <p14:modId xmlns:p14="http://schemas.microsoft.com/office/powerpoint/2010/main" val="3100683421"/>
              </p:ext>
            </p:extLst>
          </p:nvPr>
        </p:nvGraphicFramePr>
        <p:xfrm>
          <a:off x="8046802" y="3724512"/>
          <a:ext cx="2732034" cy="822960"/>
        </p:xfrm>
        <a:graphic>
          <a:graphicData uri="http://schemas.openxmlformats.org/drawingml/2006/table">
            <a:tbl>
              <a:tblPr firstRow="1" bandRow="1">
                <a:tableStyleId>{5C22544A-7EE6-4342-B048-85BDC9FD1C3A}</a:tableStyleId>
              </a:tblPr>
              <a:tblGrid>
                <a:gridCol w="2732034">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Type of Skin Lesion?</a:t>
                      </a:r>
                    </a:p>
                    <a:p>
                      <a:pPr algn="ctr"/>
                      <a:r>
                        <a:rPr lang="en-US" dirty="0">
                          <a:solidFill>
                            <a:schemeClr val="tx1"/>
                          </a:solidFill>
                        </a:rPr>
                        <a:t>(757 classes)</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8" name="Title 1">
            <a:extLst>
              <a:ext uri="{FF2B5EF4-FFF2-40B4-BE49-F238E27FC236}">
                <a16:creationId xmlns:a16="http://schemas.microsoft.com/office/drawing/2014/main" id="{38BBB87C-F1CE-594D-9B71-878534D4260F}"/>
              </a:ext>
            </a:extLst>
          </p:cNvPr>
          <p:cNvSpPr txBox="1">
            <a:spLocks/>
          </p:cNvSpPr>
          <p:nvPr/>
        </p:nvSpPr>
        <p:spPr>
          <a:xfrm>
            <a:off x="0" y="146960"/>
            <a:ext cx="12192000" cy="1518557"/>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1A57"/>
                </a:solidFill>
                <a:effectLst/>
                <a:uLnTx/>
                <a:uFillTx/>
                <a:latin typeface="Helvetica"/>
                <a:ea typeface="+mj-ea"/>
                <a:cs typeface="+mj-cs"/>
              </a:rPr>
              <a:t>Classifier Output: </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1A57"/>
                </a:solidFill>
                <a:effectLst/>
                <a:uLnTx/>
                <a:uFillTx/>
                <a:latin typeface="Helvetica"/>
                <a:ea typeface="+mj-ea"/>
                <a:cs typeface="+mj-cs"/>
              </a:rPr>
              <a:t>Multi-Class (Lesion Type)</a:t>
            </a:r>
          </a:p>
        </p:txBody>
      </p:sp>
      <p:sp>
        <p:nvSpPr>
          <p:cNvPr id="7" name="TextBox 6">
            <a:extLst>
              <a:ext uri="{FF2B5EF4-FFF2-40B4-BE49-F238E27FC236}">
                <a16:creationId xmlns:a16="http://schemas.microsoft.com/office/drawing/2014/main" id="{351DFB43-CC4D-4348-9934-638E33F9916B}"/>
              </a:ext>
            </a:extLst>
          </p:cNvPr>
          <p:cNvSpPr txBox="1"/>
          <p:nvPr/>
        </p:nvSpPr>
        <p:spPr>
          <a:xfrm>
            <a:off x="9513550" y="5825754"/>
            <a:ext cx="2492961" cy="338554"/>
          </a:xfrm>
          <a:prstGeom prst="rect">
            <a:avLst/>
          </a:prstGeom>
          <a:noFill/>
        </p:spPr>
        <p:txBody>
          <a:bodyPr wrap="square" rtlCol="0">
            <a:spAutoFit/>
          </a:bodyPr>
          <a:lstStyle/>
          <a:p>
            <a:r>
              <a:rPr lang="en-US" sz="1600" dirty="0" err="1"/>
              <a:t>Esteva</a:t>
            </a:r>
            <a:r>
              <a:rPr lang="en-US" sz="1600" dirty="0"/>
              <a:t> et al. </a:t>
            </a:r>
            <a:r>
              <a:rPr lang="en-US" sz="1600" i="1" dirty="0"/>
              <a:t>Nature </a:t>
            </a:r>
            <a:r>
              <a:rPr lang="en-US" sz="1600" dirty="0"/>
              <a:t>(2017)</a:t>
            </a:r>
          </a:p>
        </p:txBody>
      </p:sp>
    </p:spTree>
    <p:extLst>
      <p:ext uri="{BB962C8B-B14F-4D97-AF65-F5344CB8AC3E}">
        <p14:creationId xmlns:p14="http://schemas.microsoft.com/office/powerpoint/2010/main" val="220651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11928" y="12543"/>
            <a:ext cx="10972800" cy="844816"/>
          </a:xfrm>
        </p:spPr>
        <p:txBody>
          <a:bodyPr>
            <a:normAutofit/>
          </a:bodyPr>
          <a:lstStyle/>
          <a:p>
            <a:r>
              <a:rPr lang="en-US" sz="4800" dirty="0"/>
              <a:t>Step 1: Modify the </a:t>
            </a:r>
            <a:r>
              <a:rPr lang="en-US" sz="4800" u="sng" dirty="0"/>
              <a:t>Architecture</a:t>
            </a:r>
          </a:p>
        </p:txBody>
      </p: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445557" y="4769382"/>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831097" y="4724619"/>
            <a:ext cx="68196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6238664" y="4724619"/>
            <a:ext cx="94043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5622250" y="1275824"/>
                <a:ext cx="482826" cy="54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,1000</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5622250" y="1275824"/>
                <a:ext cx="482826" cy="541367"/>
              </a:xfrm>
              <a:prstGeom prst="rect">
                <a:avLst/>
              </a:prstGeom>
              <a:blipFill>
                <a:blip r:embed="rId4"/>
                <a:stretch>
                  <a:fillRect l="-5128" r="-128205" b="-681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801085B2-EB13-C34A-B959-CD7E5A038D71}"/>
              </a:ext>
            </a:extLst>
          </p:cNvPr>
          <p:cNvPicPr>
            <a:picLocks noChangeAspect="1"/>
          </p:cNvPicPr>
          <p:nvPr/>
        </p:nvPicPr>
        <p:blipFill>
          <a:blip r:embed="rId3"/>
          <a:stretch>
            <a:fillRect/>
          </a:stretch>
        </p:blipFill>
        <p:spPr>
          <a:xfrm>
            <a:off x="2096726" y="1375482"/>
            <a:ext cx="3520249" cy="473439"/>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9DE4584-0E35-9548-AC03-C581653B9CE6}"/>
                  </a:ext>
                </a:extLst>
              </p:cNvPr>
              <p:cNvSpPr txBox="1"/>
              <p:nvPr/>
            </p:nvSpPr>
            <p:spPr>
              <a:xfrm>
                <a:off x="1579418" y="129021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A9DE4584-0E35-9548-AC03-C581653B9CE6}"/>
                  </a:ext>
                </a:extLst>
              </p:cNvPr>
              <p:cNvSpPr txBox="1">
                <a:spLocks noRot="1" noChangeAspect="1" noMove="1" noResize="1" noEditPoints="1" noAdjustHandles="1" noChangeArrowheads="1" noChangeShapeType="1" noTextEdit="1"/>
              </p:cNvSpPr>
              <p:nvPr/>
            </p:nvSpPr>
            <p:spPr>
              <a:xfrm>
                <a:off x="1579418" y="1290219"/>
                <a:ext cx="482826" cy="512576"/>
              </a:xfrm>
              <a:prstGeom prst="rect">
                <a:avLst/>
              </a:prstGeom>
              <a:blipFill>
                <a:blip r:embed="rId5"/>
                <a:stretch>
                  <a:fillRect l="-5128" r="-23077" b="-1219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80B622D-D422-F249-A5AA-83098406A274}"/>
              </a:ext>
            </a:extLst>
          </p:cNvPr>
          <p:cNvPicPr>
            <a:picLocks noChangeAspect="1"/>
          </p:cNvPicPr>
          <p:nvPr/>
        </p:nvPicPr>
        <p:blipFill>
          <a:blip r:embed="rId3"/>
          <a:stretch>
            <a:fillRect/>
          </a:stretch>
        </p:blipFill>
        <p:spPr>
          <a:xfrm>
            <a:off x="2096726" y="3087791"/>
            <a:ext cx="3520249" cy="47343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4961CA-FA4C-2149-913C-4B0BDA31DE83}"/>
                  </a:ext>
                </a:extLst>
              </p:cNvPr>
              <p:cNvSpPr txBox="1"/>
              <p:nvPr/>
            </p:nvSpPr>
            <p:spPr>
              <a:xfrm>
                <a:off x="5622250" y="2984467"/>
                <a:ext cx="482826" cy="54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,1000</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4A4961CA-FA4C-2149-913C-4B0BDA31DE83}"/>
                  </a:ext>
                </a:extLst>
              </p:cNvPr>
              <p:cNvSpPr txBox="1">
                <a:spLocks noRot="1" noChangeAspect="1" noMove="1" noResize="1" noEditPoints="1" noAdjustHandles="1" noChangeArrowheads="1" noChangeShapeType="1" noTextEdit="1"/>
              </p:cNvSpPr>
              <p:nvPr/>
            </p:nvSpPr>
            <p:spPr>
              <a:xfrm>
                <a:off x="5622250" y="2984467"/>
                <a:ext cx="482826" cy="541367"/>
              </a:xfrm>
              <a:prstGeom prst="rect">
                <a:avLst/>
              </a:prstGeom>
              <a:blipFill>
                <a:blip r:embed="rId6"/>
                <a:stretch>
                  <a:fillRect r="-123077"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39107C-088C-2346-A706-ED9E58574C4C}"/>
                  </a:ext>
                </a:extLst>
              </p:cNvPr>
              <p:cNvSpPr txBox="1"/>
              <p:nvPr/>
            </p:nvSpPr>
            <p:spPr>
              <a:xfrm>
                <a:off x="1579418" y="2984467"/>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9539107C-088C-2346-A706-ED9E58574C4C}"/>
                  </a:ext>
                </a:extLst>
              </p:cNvPr>
              <p:cNvSpPr txBox="1">
                <a:spLocks noRot="1" noChangeAspect="1" noMove="1" noResize="1" noEditPoints="1" noAdjustHandles="1" noChangeArrowheads="1" noChangeShapeType="1" noTextEdit="1"/>
              </p:cNvSpPr>
              <p:nvPr/>
            </p:nvSpPr>
            <p:spPr>
              <a:xfrm>
                <a:off x="1579418" y="2984467"/>
                <a:ext cx="482826" cy="512576"/>
              </a:xfrm>
              <a:prstGeom prst="rect">
                <a:avLst/>
              </a:prstGeom>
              <a:blipFill>
                <a:blip r:embed="rId7"/>
                <a:stretch>
                  <a:fillRect r="-17949" b="-731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DB20E65-9BF4-DF4A-9FE0-0B50D738EDD7}"/>
              </a:ext>
            </a:extLst>
          </p:cNvPr>
          <p:cNvCxnSpPr>
            <a:cxnSpLocks/>
          </p:cNvCxnSpPr>
          <p:nvPr/>
        </p:nvCxnSpPr>
        <p:spPr>
          <a:xfrm flipV="1">
            <a:off x="1445557" y="3561230"/>
            <a:ext cx="651169"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2C4AC1B-9E2D-1245-B7BA-2E8FFAABB649}"/>
              </a:ext>
            </a:extLst>
          </p:cNvPr>
          <p:cNvCxnSpPr>
            <a:cxnSpLocks/>
          </p:cNvCxnSpPr>
          <p:nvPr/>
        </p:nvCxnSpPr>
        <p:spPr>
          <a:xfrm flipH="1" flipV="1">
            <a:off x="5580267" y="3561230"/>
            <a:ext cx="688487" cy="12448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F9BF8AC-6748-1243-A92A-F45107AA3FF1}"/>
              </a:ext>
            </a:extLst>
          </p:cNvPr>
          <p:cNvCxnSpPr>
            <a:cxnSpLocks/>
          </p:cNvCxnSpPr>
          <p:nvPr/>
        </p:nvCxnSpPr>
        <p:spPr>
          <a:xfrm flipV="1">
            <a:off x="3413529" y="3738446"/>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2F78E3F-F50A-F14F-989A-70266DDCAFFF}"/>
              </a:ext>
            </a:extLst>
          </p:cNvPr>
          <p:cNvCxnSpPr>
            <a:cxnSpLocks/>
          </p:cNvCxnSpPr>
          <p:nvPr/>
        </p:nvCxnSpPr>
        <p:spPr>
          <a:xfrm flipH="1" flipV="1">
            <a:off x="3413529" y="3738446"/>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A5025036-B7B2-5943-A4E2-F9A3A5D458DB}"/>
              </a:ext>
            </a:extLst>
          </p:cNvPr>
          <p:cNvCxnSpPr>
            <a:cxnSpLocks/>
          </p:cNvCxnSpPr>
          <p:nvPr/>
        </p:nvCxnSpPr>
        <p:spPr>
          <a:xfrm flipV="1">
            <a:off x="2769079"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4626363E-1454-2F4E-ACCC-CB11AC86D04A}"/>
              </a:ext>
            </a:extLst>
          </p:cNvPr>
          <p:cNvCxnSpPr>
            <a:cxnSpLocks/>
          </p:cNvCxnSpPr>
          <p:nvPr/>
        </p:nvCxnSpPr>
        <p:spPr>
          <a:xfrm flipV="1">
            <a:off x="2311879" y="187963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0D501B4-8937-7E4A-9480-2A86823B2818}"/>
              </a:ext>
            </a:extLst>
          </p:cNvPr>
          <p:cNvCxnSpPr>
            <a:cxnSpLocks/>
          </p:cNvCxnSpPr>
          <p:nvPr/>
        </p:nvCxnSpPr>
        <p:spPr>
          <a:xfrm flipV="1">
            <a:off x="3199385"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4747467-F4AF-CF41-81DA-83589BF45431}"/>
              </a:ext>
            </a:extLst>
          </p:cNvPr>
          <p:cNvCxnSpPr>
            <a:cxnSpLocks/>
          </p:cNvCxnSpPr>
          <p:nvPr/>
        </p:nvCxnSpPr>
        <p:spPr>
          <a:xfrm flipV="1">
            <a:off x="3602797" y="187963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7A1946F2-1995-024D-A1ED-BDC18B7CF838}"/>
              </a:ext>
            </a:extLst>
          </p:cNvPr>
          <p:cNvCxnSpPr>
            <a:cxnSpLocks/>
          </p:cNvCxnSpPr>
          <p:nvPr/>
        </p:nvCxnSpPr>
        <p:spPr>
          <a:xfrm flipV="1">
            <a:off x="4042068"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FFA2244-DCE0-2D42-ACC8-128F3B5A27AA}"/>
              </a:ext>
            </a:extLst>
          </p:cNvPr>
          <p:cNvCxnSpPr>
            <a:cxnSpLocks/>
          </p:cNvCxnSpPr>
          <p:nvPr/>
        </p:nvCxnSpPr>
        <p:spPr>
          <a:xfrm flipV="1">
            <a:off x="4463408" y="185444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6CD610DA-166B-514D-9BDF-5407808F654D}"/>
              </a:ext>
            </a:extLst>
          </p:cNvPr>
          <p:cNvCxnSpPr>
            <a:cxnSpLocks/>
          </p:cNvCxnSpPr>
          <p:nvPr/>
        </p:nvCxnSpPr>
        <p:spPr>
          <a:xfrm flipV="1">
            <a:off x="4902679" y="185444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B673F277-4664-AC4B-92AC-28998B46ABFE}"/>
              </a:ext>
            </a:extLst>
          </p:cNvPr>
          <p:cNvCxnSpPr>
            <a:cxnSpLocks/>
          </p:cNvCxnSpPr>
          <p:nvPr/>
        </p:nvCxnSpPr>
        <p:spPr>
          <a:xfrm flipV="1">
            <a:off x="5341950"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21720ED2-257C-C84E-9E7E-FDC1DCAEAC6D}"/>
                  </a:ext>
                </a:extLst>
              </p:cNvPr>
              <p:cNvSpPr/>
              <p:nvPr/>
            </p:nvSpPr>
            <p:spPr>
              <a:xfrm>
                <a:off x="1820831" y="2072044"/>
                <a:ext cx="4015304" cy="8080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𝑖</m:t>
                      </m:r>
                      <m:r>
                        <a:rPr lang="en-US" sz="2400" i="1" dirty="0" smtClean="0">
                          <a:latin typeface="Cambria Math" panose="02040503050406030204" pitchFamily="18" charset="0"/>
                        </a:rPr>
                        <m:t> =</m:t>
                      </m:r>
                      <m:r>
                        <a:rPr lang="en-US" sz="2400" i="1" dirty="0">
                          <a:latin typeface="Cambria Math" panose="02040503050406030204" pitchFamily="18" charset="0"/>
                        </a:rPr>
                        <m:t> </m:t>
                      </m:r>
                      <m:r>
                        <m:rPr>
                          <m:sty m:val="p"/>
                        </m:rPr>
                        <a:rPr lang="en-US" sz="2400" i="0" dirty="0" err="1" smtClean="0">
                          <a:latin typeface="Cambria Math" panose="02040503050406030204" pitchFamily="18" charset="0"/>
                        </a:rPr>
                        <m:t>softmax</m:t>
                      </m:r>
                      <m:r>
                        <a:rPr lang="en-US" sz="2400" i="1" dirty="0" smtClean="0">
                          <a:latin typeface="Cambria Math" panose="02040503050406030204" pitchFamily="18" charset="0"/>
                        </a:rPr>
                        <m:t>(</m:t>
                      </m:r>
                      <m:r>
                        <a:rPr lang="en-US" sz="2400" i="1" dirty="0" err="1" smtClean="0">
                          <a:latin typeface="Cambria Math" panose="02040503050406030204" pitchFamily="18" charset="0"/>
                        </a:rPr>
                        <m:t>𝑧</m:t>
                      </m:r>
                      <m:r>
                        <a:rPr lang="en-US" sz="2400" i="1" baseline="-25000" dirty="0" err="1" smtClean="0">
                          <a:latin typeface="Cambria Math" panose="02040503050406030204" pitchFamily="18" charset="0"/>
                        </a:rPr>
                        <m:t>𝑖</m:t>
                      </m:r>
                      <m:r>
                        <a:rPr lang="en-US" sz="2400" i="1" dirty="0" smtClean="0">
                          <a:latin typeface="Cambria Math" panose="02040503050406030204" pitchFamily="18" charset="0"/>
                        </a:rPr>
                        <m:t>)</m:t>
                      </m:r>
                    </m:oMath>
                  </m:oMathPara>
                </a14:m>
                <a:endParaRPr lang="en-US" sz="2400" dirty="0"/>
              </a:p>
            </p:txBody>
          </p:sp>
        </mc:Choice>
        <mc:Fallback xmlns="">
          <p:sp>
            <p:nvSpPr>
              <p:cNvPr id="2" name="Oval 1">
                <a:extLst>
                  <a:ext uri="{FF2B5EF4-FFF2-40B4-BE49-F238E27FC236}">
                    <a16:creationId xmlns:a16="http://schemas.microsoft.com/office/drawing/2014/main" id="{21720ED2-257C-C84E-9E7E-FDC1DCAEAC6D}"/>
                  </a:ext>
                </a:extLst>
              </p:cNvPr>
              <p:cNvSpPr>
                <a:spLocks noRot="1" noChangeAspect="1" noMove="1" noResize="1" noEditPoints="1" noAdjustHandles="1" noChangeArrowheads="1" noChangeShapeType="1" noTextEdit="1"/>
              </p:cNvSpPr>
              <p:nvPr/>
            </p:nvSpPr>
            <p:spPr>
              <a:xfrm>
                <a:off x="1820831" y="2072044"/>
                <a:ext cx="4015304" cy="808090"/>
              </a:xfrm>
              <a:prstGeom prst="ellipse">
                <a:avLst/>
              </a:prstGeom>
              <a:blipFill>
                <a:blip r:embed="rId8"/>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58B26E08-2C26-4E4E-8B2E-D532155E0B33}"/>
              </a:ext>
            </a:extLst>
          </p:cNvPr>
          <p:cNvCxnSpPr>
            <a:cxnSpLocks/>
            <a:stCxn id="6" idx="6"/>
          </p:cNvCxnSpPr>
          <p:nvPr/>
        </p:nvCxnSpPr>
        <p:spPr>
          <a:xfrm flipH="1" flipV="1">
            <a:off x="6238664" y="5242822"/>
            <a:ext cx="423730"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Picture 32">
            <a:extLst>
              <a:ext uri="{FF2B5EF4-FFF2-40B4-BE49-F238E27FC236}">
                <a16:creationId xmlns:a16="http://schemas.microsoft.com/office/drawing/2014/main" id="{B7F0B18A-C3E3-8943-A4AC-A33131E34E3F}"/>
              </a:ext>
            </a:extLst>
          </p:cNvPr>
          <p:cNvPicPr>
            <a:picLocks noChangeAspect="1"/>
          </p:cNvPicPr>
          <p:nvPr/>
        </p:nvPicPr>
        <p:blipFill>
          <a:blip r:embed="rId3"/>
          <a:stretch>
            <a:fillRect/>
          </a:stretch>
        </p:blipFill>
        <p:spPr>
          <a:xfrm>
            <a:off x="2748505" y="4769382"/>
            <a:ext cx="3520249" cy="473439"/>
          </a:xfrm>
          <a:prstGeom prst="rect">
            <a:avLst/>
          </a:prstGeom>
        </p:spPr>
      </p:pic>
      <p:sp>
        <p:nvSpPr>
          <p:cNvPr id="5" name="TextBox 4">
            <a:extLst>
              <a:ext uri="{FF2B5EF4-FFF2-40B4-BE49-F238E27FC236}">
                <a16:creationId xmlns:a16="http://schemas.microsoft.com/office/drawing/2014/main" id="{4F3D6AB3-7734-C94F-8913-1BDFCF35DA22}"/>
              </a:ext>
            </a:extLst>
          </p:cNvPr>
          <p:cNvSpPr txBox="1"/>
          <p:nvPr/>
        </p:nvSpPr>
        <p:spPr>
          <a:xfrm>
            <a:off x="3043774" y="4355287"/>
            <a:ext cx="1626151" cy="369332"/>
          </a:xfrm>
          <a:prstGeom prst="rect">
            <a:avLst/>
          </a:prstGeom>
          <a:noFill/>
        </p:spPr>
        <p:txBody>
          <a:bodyPr wrap="none" rtlCol="0">
            <a:spAutoFit/>
          </a:bodyPr>
          <a:lstStyle/>
          <a:p>
            <a:r>
              <a:rPr lang="en-US" dirty="0"/>
              <a:t>fully connected</a:t>
            </a:r>
          </a:p>
        </p:txBody>
      </p:sp>
      <p:sp>
        <p:nvSpPr>
          <p:cNvPr id="6" name="Oval 5">
            <a:extLst>
              <a:ext uri="{FF2B5EF4-FFF2-40B4-BE49-F238E27FC236}">
                <a16:creationId xmlns:a16="http://schemas.microsoft.com/office/drawing/2014/main" id="{7769BCB9-5B2C-0B46-A7F8-E0B683048604}"/>
              </a:ext>
            </a:extLst>
          </p:cNvPr>
          <p:cNvSpPr/>
          <p:nvPr/>
        </p:nvSpPr>
        <p:spPr>
          <a:xfrm>
            <a:off x="1051303" y="5518676"/>
            <a:ext cx="5611091" cy="722575"/>
          </a:xfrm>
          <a:prstGeom prst="ellipse">
            <a:avLst/>
          </a:prstGeom>
          <a:solidFill>
            <a:schemeClr val="accent2">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Convolutional Neural Network</a:t>
            </a:r>
          </a:p>
        </p:txBody>
      </p:sp>
      <p:cxnSp>
        <p:nvCxnSpPr>
          <p:cNvPr id="38" name="Straight Arrow Connector 37">
            <a:extLst>
              <a:ext uri="{FF2B5EF4-FFF2-40B4-BE49-F238E27FC236}">
                <a16:creationId xmlns:a16="http://schemas.microsoft.com/office/drawing/2014/main" id="{B6C726CB-C243-7C4E-B8A4-839E7ECEA5AB}"/>
              </a:ext>
            </a:extLst>
          </p:cNvPr>
          <p:cNvCxnSpPr>
            <a:cxnSpLocks/>
            <a:stCxn id="6" idx="2"/>
          </p:cNvCxnSpPr>
          <p:nvPr/>
        </p:nvCxnSpPr>
        <p:spPr>
          <a:xfrm flipV="1">
            <a:off x="1051303" y="5242822"/>
            <a:ext cx="394254"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A80717-6A3A-6E4B-BB90-A0B5C080382A}"/>
                  </a:ext>
                </a:extLst>
              </p:cNvPr>
              <p:cNvSpPr txBox="1"/>
              <p:nvPr/>
            </p:nvSpPr>
            <p:spPr>
              <a:xfrm>
                <a:off x="7518839" y="5316567"/>
                <a:ext cx="4524637" cy="830997"/>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𝜔</a:t>
                </a:r>
                <a14:m>
                  <m:oMath xmlns:m="http://schemas.openxmlformats.org/officeDocument/2006/math">
                    <m:r>
                      <a:rPr lang="en-US" sz="2400" i="1" baseline="-25000" dirty="0" smtClean="0">
                        <a:latin typeface="Cambria Math" panose="02040503050406030204" pitchFamily="18" charset="0"/>
                      </a:rPr>
                      <m:t>𝑖</m:t>
                    </m:r>
                  </m:oMath>
                </a14:m>
                <a:r>
                  <a:rPr lang="en-US" sz="2400" dirty="0"/>
                  <a:t> is a vector of high-level features</a:t>
                </a:r>
              </a:p>
              <a:p>
                <a:r>
                  <a:rPr lang="en-US" sz="2400" dirty="0"/>
                  <a:t>extracted by the CNN</a:t>
                </a:r>
              </a:p>
            </p:txBody>
          </p:sp>
        </mc:Choice>
        <mc:Fallback xmlns="">
          <p:sp>
            <p:nvSpPr>
              <p:cNvPr id="34" name="TextBox 33">
                <a:extLst>
                  <a:ext uri="{FF2B5EF4-FFF2-40B4-BE49-F238E27FC236}">
                    <a16:creationId xmlns:a16="http://schemas.microsoft.com/office/drawing/2014/main" id="{B6A80717-6A3A-6E4B-BB90-A0B5C080382A}"/>
                  </a:ext>
                </a:extLst>
              </p:cNvPr>
              <p:cNvSpPr txBox="1">
                <a:spLocks noRot="1" noChangeAspect="1" noMove="1" noResize="1" noEditPoints="1" noAdjustHandles="1" noChangeArrowheads="1" noChangeShapeType="1" noTextEdit="1"/>
              </p:cNvSpPr>
              <p:nvPr/>
            </p:nvSpPr>
            <p:spPr>
              <a:xfrm>
                <a:off x="7518839" y="5316567"/>
                <a:ext cx="4524637" cy="830997"/>
              </a:xfrm>
              <a:prstGeom prst="rect">
                <a:avLst/>
              </a:prstGeom>
              <a:blipFill>
                <a:blip r:embed="rId9"/>
                <a:stretch>
                  <a:fillRect l="-1961" t="-6061" r="-1120" b="-13636"/>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0F8387C8-F1C0-0343-AFD0-97696641A379}"/>
              </a:ext>
            </a:extLst>
          </p:cNvPr>
          <p:cNvSpPr txBox="1"/>
          <p:nvPr/>
        </p:nvSpPr>
        <p:spPr>
          <a:xfrm>
            <a:off x="7848935" y="1879639"/>
            <a:ext cx="3638753" cy="2062103"/>
          </a:xfrm>
          <a:prstGeom prst="rect">
            <a:avLst/>
          </a:prstGeom>
          <a:noFill/>
        </p:spPr>
        <p:txBody>
          <a:bodyPr wrap="none" rtlCol="0">
            <a:spAutoFit/>
          </a:bodyPr>
          <a:lstStyle/>
          <a:p>
            <a:pPr algn="ctr"/>
            <a:r>
              <a:rPr lang="en-US" sz="3200" dirty="0"/>
              <a:t>1000 training classes</a:t>
            </a:r>
          </a:p>
          <a:p>
            <a:pPr algn="ctr"/>
            <a:endParaRPr lang="en-US" sz="3200" dirty="0"/>
          </a:p>
          <a:p>
            <a:pPr algn="ctr"/>
            <a:endParaRPr lang="en-US" sz="3200" dirty="0"/>
          </a:p>
          <a:p>
            <a:pPr algn="ctr"/>
            <a:r>
              <a:rPr lang="en-US" sz="3200" dirty="0"/>
              <a:t>757 training classes</a:t>
            </a:r>
          </a:p>
        </p:txBody>
      </p:sp>
      <p:sp>
        <p:nvSpPr>
          <p:cNvPr id="7" name="Right Arrow 6">
            <a:extLst>
              <a:ext uri="{FF2B5EF4-FFF2-40B4-BE49-F238E27FC236}">
                <a16:creationId xmlns:a16="http://schemas.microsoft.com/office/drawing/2014/main" id="{D0D2B86D-1792-B149-B632-8AFFB948F951}"/>
              </a:ext>
            </a:extLst>
          </p:cNvPr>
          <p:cNvSpPr/>
          <p:nvPr/>
        </p:nvSpPr>
        <p:spPr>
          <a:xfrm rot="5400000">
            <a:off x="9414011" y="2468419"/>
            <a:ext cx="734291" cy="90624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B8673CB-F361-9C41-A837-87B3D14AF823}"/>
              </a:ext>
            </a:extLst>
          </p:cNvPr>
          <p:cNvCxnSpPr>
            <a:cxnSpLocks/>
          </p:cNvCxnSpPr>
          <p:nvPr/>
        </p:nvCxnSpPr>
        <p:spPr>
          <a:xfrm>
            <a:off x="484909" y="4609269"/>
            <a:ext cx="6832733" cy="0"/>
          </a:xfrm>
          <a:prstGeom prst="line">
            <a:avLst/>
          </a:prstGeom>
          <a:ln w="76200">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4160504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11928" y="12543"/>
            <a:ext cx="10972800" cy="844816"/>
          </a:xfrm>
        </p:spPr>
        <p:txBody>
          <a:bodyPr>
            <a:normAutofit/>
          </a:bodyPr>
          <a:lstStyle/>
          <a:p>
            <a:r>
              <a:rPr lang="en-US" sz="4800" dirty="0"/>
              <a:t>Step 1: Modify the </a:t>
            </a:r>
            <a:r>
              <a:rPr lang="en-US" sz="4800" u="sng" dirty="0"/>
              <a:t>Architecture</a:t>
            </a:r>
          </a:p>
        </p:txBody>
      </p: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445557" y="4769382"/>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831097" y="4724619"/>
            <a:ext cx="68196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6238664" y="4724619"/>
            <a:ext cx="94043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p:cxnSp>
        <p:nvCxnSpPr>
          <p:cNvPr id="32" name="Straight Arrow Connector 31">
            <a:extLst>
              <a:ext uri="{FF2B5EF4-FFF2-40B4-BE49-F238E27FC236}">
                <a16:creationId xmlns:a16="http://schemas.microsoft.com/office/drawing/2014/main" id="{58B26E08-2C26-4E4E-8B2E-D532155E0B33}"/>
              </a:ext>
            </a:extLst>
          </p:cNvPr>
          <p:cNvCxnSpPr>
            <a:cxnSpLocks/>
            <a:stCxn id="6" idx="6"/>
          </p:cNvCxnSpPr>
          <p:nvPr/>
        </p:nvCxnSpPr>
        <p:spPr>
          <a:xfrm flipH="1" flipV="1">
            <a:off x="6238664" y="5242822"/>
            <a:ext cx="423730"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Picture 32">
            <a:extLst>
              <a:ext uri="{FF2B5EF4-FFF2-40B4-BE49-F238E27FC236}">
                <a16:creationId xmlns:a16="http://schemas.microsoft.com/office/drawing/2014/main" id="{B7F0B18A-C3E3-8943-A4AC-A33131E34E3F}"/>
              </a:ext>
            </a:extLst>
          </p:cNvPr>
          <p:cNvPicPr>
            <a:picLocks noChangeAspect="1"/>
          </p:cNvPicPr>
          <p:nvPr/>
        </p:nvPicPr>
        <p:blipFill>
          <a:blip r:embed="rId3"/>
          <a:stretch>
            <a:fillRect/>
          </a:stretch>
        </p:blipFill>
        <p:spPr>
          <a:xfrm>
            <a:off x="2748505" y="4769382"/>
            <a:ext cx="3520249" cy="473439"/>
          </a:xfrm>
          <a:prstGeom prst="rect">
            <a:avLst/>
          </a:prstGeom>
        </p:spPr>
      </p:pic>
      <p:sp>
        <p:nvSpPr>
          <p:cNvPr id="6" name="Oval 5">
            <a:extLst>
              <a:ext uri="{FF2B5EF4-FFF2-40B4-BE49-F238E27FC236}">
                <a16:creationId xmlns:a16="http://schemas.microsoft.com/office/drawing/2014/main" id="{7769BCB9-5B2C-0B46-A7F8-E0B683048604}"/>
              </a:ext>
            </a:extLst>
          </p:cNvPr>
          <p:cNvSpPr/>
          <p:nvPr/>
        </p:nvSpPr>
        <p:spPr>
          <a:xfrm>
            <a:off x="1051303" y="5518676"/>
            <a:ext cx="5611091" cy="722575"/>
          </a:xfrm>
          <a:prstGeom prst="ellipse">
            <a:avLst/>
          </a:prstGeom>
          <a:solidFill>
            <a:schemeClr val="accent2">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Convolutional Neural Network</a:t>
            </a:r>
          </a:p>
        </p:txBody>
      </p:sp>
      <p:cxnSp>
        <p:nvCxnSpPr>
          <p:cNvPr id="38" name="Straight Arrow Connector 37">
            <a:extLst>
              <a:ext uri="{FF2B5EF4-FFF2-40B4-BE49-F238E27FC236}">
                <a16:creationId xmlns:a16="http://schemas.microsoft.com/office/drawing/2014/main" id="{B6C726CB-C243-7C4E-B8A4-839E7ECEA5AB}"/>
              </a:ext>
            </a:extLst>
          </p:cNvPr>
          <p:cNvCxnSpPr>
            <a:cxnSpLocks/>
            <a:stCxn id="6" idx="2"/>
          </p:cNvCxnSpPr>
          <p:nvPr/>
        </p:nvCxnSpPr>
        <p:spPr>
          <a:xfrm flipV="1">
            <a:off x="1051303" y="5242822"/>
            <a:ext cx="394254"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A80717-6A3A-6E4B-BB90-A0B5C080382A}"/>
                  </a:ext>
                </a:extLst>
              </p:cNvPr>
              <p:cNvSpPr txBox="1"/>
              <p:nvPr/>
            </p:nvSpPr>
            <p:spPr>
              <a:xfrm>
                <a:off x="7518839" y="5316567"/>
                <a:ext cx="4524637" cy="830997"/>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𝜔</a:t>
                </a:r>
                <a14:m>
                  <m:oMath xmlns:m="http://schemas.openxmlformats.org/officeDocument/2006/math">
                    <m:r>
                      <a:rPr lang="en-US" sz="2400" i="1" baseline="-25000" dirty="0" smtClean="0">
                        <a:latin typeface="Cambria Math" panose="02040503050406030204" pitchFamily="18" charset="0"/>
                      </a:rPr>
                      <m:t>𝑖</m:t>
                    </m:r>
                  </m:oMath>
                </a14:m>
                <a:r>
                  <a:rPr lang="en-US" sz="2400" dirty="0"/>
                  <a:t> is a vector of high-level features</a:t>
                </a:r>
              </a:p>
              <a:p>
                <a:r>
                  <a:rPr lang="en-US" sz="2400" dirty="0"/>
                  <a:t>extracted by the CNN</a:t>
                </a:r>
              </a:p>
            </p:txBody>
          </p:sp>
        </mc:Choice>
        <mc:Fallback xmlns="">
          <p:sp>
            <p:nvSpPr>
              <p:cNvPr id="34" name="TextBox 33">
                <a:extLst>
                  <a:ext uri="{FF2B5EF4-FFF2-40B4-BE49-F238E27FC236}">
                    <a16:creationId xmlns:a16="http://schemas.microsoft.com/office/drawing/2014/main" id="{B6A80717-6A3A-6E4B-BB90-A0B5C080382A}"/>
                  </a:ext>
                </a:extLst>
              </p:cNvPr>
              <p:cNvSpPr txBox="1">
                <a:spLocks noRot="1" noChangeAspect="1" noMove="1" noResize="1" noEditPoints="1" noAdjustHandles="1" noChangeArrowheads="1" noChangeShapeType="1" noTextEdit="1"/>
              </p:cNvSpPr>
              <p:nvPr/>
            </p:nvSpPr>
            <p:spPr>
              <a:xfrm>
                <a:off x="7518839" y="5316567"/>
                <a:ext cx="4524637" cy="830997"/>
              </a:xfrm>
              <a:prstGeom prst="rect">
                <a:avLst/>
              </a:prstGeom>
              <a:blipFill>
                <a:blip r:embed="rId4"/>
                <a:stretch>
                  <a:fillRect l="-1961" t="-6061" r="-1120" b="-13636"/>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0F8387C8-F1C0-0343-AFD0-97696641A379}"/>
              </a:ext>
            </a:extLst>
          </p:cNvPr>
          <p:cNvSpPr txBox="1"/>
          <p:nvPr/>
        </p:nvSpPr>
        <p:spPr>
          <a:xfrm>
            <a:off x="7848935" y="1879639"/>
            <a:ext cx="3638753" cy="2062103"/>
          </a:xfrm>
          <a:prstGeom prst="rect">
            <a:avLst/>
          </a:prstGeom>
          <a:noFill/>
        </p:spPr>
        <p:txBody>
          <a:bodyPr wrap="none" rtlCol="0">
            <a:spAutoFit/>
          </a:bodyPr>
          <a:lstStyle/>
          <a:p>
            <a:pPr algn="ctr"/>
            <a:r>
              <a:rPr lang="en-US" sz="3200" dirty="0"/>
              <a:t>1000 training classes</a:t>
            </a:r>
          </a:p>
          <a:p>
            <a:pPr algn="ctr"/>
            <a:endParaRPr lang="en-US" sz="3200" dirty="0"/>
          </a:p>
          <a:p>
            <a:pPr algn="ctr"/>
            <a:endParaRPr lang="en-US" sz="3200" dirty="0"/>
          </a:p>
          <a:p>
            <a:pPr algn="ctr"/>
            <a:r>
              <a:rPr lang="en-US" sz="3200" dirty="0"/>
              <a:t>757 training classes</a:t>
            </a:r>
          </a:p>
        </p:txBody>
      </p:sp>
      <p:sp>
        <p:nvSpPr>
          <p:cNvPr id="7" name="Right Arrow 6">
            <a:extLst>
              <a:ext uri="{FF2B5EF4-FFF2-40B4-BE49-F238E27FC236}">
                <a16:creationId xmlns:a16="http://schemas.microsoft.com/office/drawing/2014/main" id="{D0D2B86D-1792-B149-B632-8AFFB948F951}"/>
              </a:ext>
            </a:extLst>
          </p:cNvPr>
          <p:cNvSpPr/>
          <p:nvPr/>
        </p:nvSpPr>
        <p:spPr>
          <a:xfrm rot="5400000">
            <a:off x="9414011" y="2468419"/>
            <a:ext cx="734291" cy="906243"/>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B8673CB-F361-9C41-A837-87B3D14AF823}"/>
              </a:ext>
            </a:extLst>
          </p:cNvPr>
          <p:cNvCxnSpPr>
            <a:cxnSpLocks/>
          </p:cNvCxnSpPr>
          <p:nvPr/>
        </p:nvCxnSpPr>
        <p:spPr>
          <a:xfrm>
            <a:off x="484909" y="4609269"/>
            <a:ext cx="6832733" cy="0"/>
          </a:xfrm>
          <a:prstGeom prst="line">
            <a:avLst/>
          </a:prstGeom>
          <a:ln w="76200">
            <a:prstDash val="dash"/>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976209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B458246D-1AA2-0B46-8422-C80506A22939}"/>
              </a:ext>
            </a:extLst>
          </p:cNvPr>
          <p:cNvSpPr>
            <a:spLocks noGrp="1"/>
          </p:cNvSpPr>
          <p:nvPr>
            <p:ph type="title"/>
          </p:nvPr>
        </p:nvSpPr>
        <p:spPr>
          <a:xfrm>
            <a:off x="611928" y="12543"/>
            <a:ext cx="10972800" cy="844816"/>
          </a:xfrm>
        </p:spPr>
        <p:txBody>
          <a:bodyPr>
            <a:normAutofit/>
          </a:bodyPr>
          <a:lstStyle/>
          <a:p>
            <a:r>
              <a:rPr lang="en-US" sz="4800" dirty="0"/>
              <a:t>Step 1: Modify the </a:t>
            </a:r>
            <a:r>
              <a:rPr lang="en-US" sz="4800" u="sng" dirty="0"/>
              <a:t>Architecture</a:t>
            </a:r>
          </a:p>
        </p:txBody>
      </p:sp>
      <p:pic>
        <p:nvPicPr>
          <p:cNvPr id="60" name="Picture 59">
            <a:extLst>
              <a:ext uri="{FF2B5EF4-FFF2-40B4-BE49-F238E27FC236}">
                <a16:creationId xmlns:a16="http://schemas.microsoft.com/office/drawing/2014/main" id="{C1F8BF20-364A-5843-8FD8-15161C5B5F23}"/>
              </a:ext>
            </a:extLst>
          </p:cNvPr>
          <p:cNvPicPr>
            <a:picLocks noChangeAspect="1"/>
          </p:cNvPicPr>
          <p:nvPr/>
        </p:nvPicPr>
        <p:blipFill>
          <a:blip r:embed="rId3"/>
          <a:stretch>
            <a:fillRect/>
          </a:stretch>
        </p:blipFill>
        <p:spPr>
          <a:xfrm>
            <a:off x="1445557" y="4769382"/>
            <a:ext cx="3520249" cy="473439"/>
          </a:xfrm>
          <a:prstGeom prst="rect">
            <a:avLst/>
          </a:prstGeom>
        </p:spPr>
      </p:pic>
      <p:sp>
        <p:nvSpPr>
          <p:cNvPr id="61" name="TextBox 60">
            <a:extLst>
              <a:ext uri="{FF2B5EF4-FFF2-40B4-BE49-F238E27FC236}">
                <a16:creationId xmlns:a16="http://schemas.microsoft.com/office/drawing/2014/main" id="{B7196F96-9B92-C84B-B33C-4585B8AE5240}"/>
              </a:ext>
            </a:extLst>
          </p:cNvPr>
          <p:cNvSpPr txBox="1"/>
          <p:nvPr/>
        </p:nvSpPr>
        <p:spPr>
          <a:xfrm>
            <a:off x="831097" y="4724619"/>
            <a:ext cx="68196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a:latin typeface="Times New Roman" panose="02020603050405020304" pitchFamily="18" charset="0"/>
                <a:cs typeface="Times New Roman" panose="02020603050405020304" pitchFamily="18" charset="0"/>
              </a:rPr>
              <a:t>i1</a:t>
            </a:r>
            <a:endParaRPr lang="en-US" sz="2797" baseline="-25000" dirty="0">
              <a:latin typeface="Times New Roman" panose="02020603050405020304" pitchFamily="18" charset="0"/>
              <a:cs typeface="Times New Roman" panose="02020603050405020304" pitchFamily="18" charset="0"/>
            </a:endParaRPr>
          </a:p>
        </p:txBody>
      </p:sp>
      <p:sp>
        <p:nvSpPr>
          <p:cNvPr id="64" name="TextBox 63">
            <a:extLst>
              <a:ext uri="{FF2B5EF4-FFF2-40B4-BE49-F238E27FC236}">
                <a16:creationId xmlns:a16="http://schemas.microsoft.com/office/drawing/2014/main" id="{8E5E827C-A41C-9A41-A801-49CEF2580E6C}"/>
              </a:ext>
            </a:extLst>
          </p:cNvPr>
          <p:cNvSpPr txBox="1"/>
          <p:nvPr/>
        </p:nvSpPr>
        <p:spPr>
          <a:xfrm>
            <a:off x="6238664" y="4724619"/>
            <a:ext cx="940432"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𝜔</a:t>
            </a:r>
            <a:r>
              <a:rPr lang="en-US" sz="2797" i="1" baseline="-25000" dirty="0" err="1">
                <a:latin typeface="Times New Roman" panose="02020603050405020304" pitchFamily="18" charset="0"/>
                <a:cs typeface="Times New Roman" panose="02020603050405020304" pitchFamily="18" charset="0"/>
              </a:rPr>
              <a:t>iM</a:t>
            </a:r>
            <a:endParaRPr lang="en-US" sz="2797" baseline="-25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DCE73603-7DAB-214C-9191-92C8419239D0}"/>
                  </a:ext>
                </a:extLst>
              </p:cNvPr>
              <p:cNvSpPr txBox="1"/>
              <p:nvPr/>
            </p:nvSpPr>
            <p:spPr>
              <a:xfrm>
                <a:off x="5622250" y="1275824"/>
                <a:ext cx="482826" cy="54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,757</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76" name="TextBox 75">
                <a:extLst>
                  <a:ext uri="{FF2B5EF4-FFF2-40B4-BE49-F238E27FC236}">
                    <a16:creationId xmlns:a16="http://schemas.microsoft.com/office/drawing/2014/main" id="{DCE73603-7DAB-214C-9191-92C8419239D0}"/>
                  </a:ext>
                </a:extLst>
              </p:cNvPr>
              <p:cNvSpPr txBox="1">
                <a:spLocks noRot="1" noChangeAspect="1" noMove="1" noResize="1" noEditPoints="1" noAdjustHandles="1" noChangeArrowheads="1" noChangeShapeType="1" noTextEdit="1"/>
              </p:cNvSpPr>
              <p:nvPr/>
            </p:nvSpPr>
            <p:spPr>
              <a:xfrm>
                <a:off x="5622250" y="1275824"/>
                <a:ext cx="482826" cy="541367"/>
              </a:xfrm>
              <a:prstGeom prst="rect">
                <a:avLst/>
              </a:prstGeom>
              <a:blipFill>
                <a:blip r:embed="rId4"/>
                <a:stretch>
                  <a:fillRect l="-5128" r="-97436" b="-6818"/>
                </a:stretch>
              </a:blipFill>
            </p:spPr>
            <p:txBody>
              <a:bodyPr/>
              <a:lstStyle/>
              <a:p>
                <a:r>
                  <a:rPr lang="en-US">
                    <a:noFill/>
                  </a:rPr>
                  <a:t> </a:t>
                </a:r>
              </a:p>
            </p:txBody>
          </p:sp>
        </mc:Fallback>
      </mc:AlternateContent>
      <p:pic>
        <p:nvPicPr>
          <p:cNvPr id="24" name="Picture 23">
            <a:extLst>
              <a:ext uri="{FF2B5EF4-FFF2-40B4-BE49-F238E27FC236}">
                <a16:creationId xmlns:a16="http://schemas.microsoft.com/office/drawing/2014/main" id="{801085B2-EB13-C34A-B959-CD7E5A038D71}"/>
              </a:ext>
            </a:extLst>
          </p:cNvPr>
          <p:cNvPicPr>
            <a:picLocks noChangeAspect="1"/>
          </p:cNvPicPr>
          <p:nvPr/>
        </p:nvPicPr>
        <p:blipFill>
          <a:blip r:embed="rId3"/>
          <a:stretch>
            <a:fillRect/>
          </a:stretch>
        </p:blipFill>
        <p:spPr>
          <a:xfrm>
            <a:off x="2096726" y="1375482"/>
            <a:ext cx="3520249" cy="473439"/>
          </a:xfrm>
          <a:prstGeom prst="rect">
            <a:avLst/>
          </a:prstGeom>
        </p:spPr>
      </p:pic>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9DE4584-0E35-9548-AC03-C581653B9CE6}"/>
                  </a:ext>
                </a:extLst>
              </p:cNvPr>
              <p:cNvSpPr txBox="1"/>
              <p:nvPr/>
            </p:nvSpPr>
            <p:spPr>
              <a:xfrm>
                <a:off x="1579418" y="1290219"/>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𝑝</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26" name="TextBox 25">
                <a:extLst>
                  <a:ext uri="{FF2B5EF4-FFF2-40B4-BE49-F238E27FC236}">
                    <a16:creationId xmlns:a16="http://schemas.microsoft.com/office/drawing/2014/main" id="{A9DE4584-0E35-9548-AC03-C581653B9CE6}"/>
                  </a:ext>
                </a:extLst>
              </p:cNvPr>
              <p:cNvSpPr txBox="1">
                <a:spLocks noRot="1" noChangeAspect="1" noMove="1" noResize="1" noEditPoints="1" noAdjustHandles="1" noChangeArrowheads="1" noChangeShapeType="1" noTextEdit="1"/>
              </p:cNvSpPr>
              <p:nvPr/>
            </p:nvSpPr>
            <p:spPr>
              <a:xfrm>
                <a:off x="1579418" y="1290219"/>
                <a:ext cx="482826" cy="512576"/>
              </a:xfrm>
              <a:prstGeom prst="rect">
                <a:avLst/>
              </a:prstGeom>
              <a:blipFill>
                <a:blip r:embed="rId5"/>
                <a:stretch>
                  <a:fillRect l="-5128" r="-23077" b="-12195"/>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780B622D-D422-F249-A5AA-83098406A274}"/>
              </a:ext>
            </a:extLst>
          </p:cNvPr>
          <p:cNvPicPr>
            <a:picLocks noChangeAspect="1"/>
          </p:cNvPicPr>
          <p:nvPr/>
        </p:nvPicPr>
        <p:blipFill>
          <a:blip r:embed="rId3"/>
          <a:stretch>
            <a:fillRect/>
          </a:stretch>
        </p:blipFill>
        <p:spPr>
          <a:xfrm>
            <a:off x="2096726" y="3087791"/>
            <a:ext cx="3520249" cy="473439"/>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4961CA-FA4C-2149-913C-4B0BDA31DE83}"/>
                  </a:ext>
                </a:extLst>
              </p:cNvPr>
              <p:cNvSpPr txBox="1"/>
              <p:nvPr/>
            </p:nvSpPr>
            <p:spPr>
              <a:xfrm>
                <a:off x="5622250" y="2984467"/>
                <a:ext cx="482826" cy="54136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,757</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4A4961CA-FA4C-2149-913C-4B0BDA31DE83}"/>
                  </a:ext>
                </a:extLst>
              </p:cNvPr>
              <p:cNvSpPr txBox="1">
                <a:spLocks noRot="1" noChangeAspect="1" noMove="1" noResize="1" noEditPoints="1" noAdjustHandles="1" noChangeArrowheads="1" noChangeShapeType="1" noTextEdit="1"/>
              </p:cNvSpPr>
              <p:nvPr/>
            </p:nvSpPr>
            <p:spPr>
              <a:xfrm>
                <a:off x="5622250" y="2984467"/>
                <a:ext cx="482826" cy="541367"/>
              </a:xfrm>
              <a:prstGeom prst="rect">
                <a:avLst/>
              </a:prstGeom>
              <a:blipFill>
                <a:blip r:embed="rId6"/>
                <a:stretch>
                  <a:fillRect r="-92308" b="-2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539107C-088C-2346-A706-ED9E58574C4C}"/>
                  </a:ext>
                </a:extLst>
              </p:cNvPr>
              <p:cNvSpPr txBox="1"/>
              <p:nvPr/>
            </p:nvSpPr>
            <p:spPr>
              <a:xfrm>
                <a:off x="1579418" y="2984467"/>
                <a:ext cx="482826" cy="5125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797" i="1" dirty="0" smtClean="0">
                              <a:latin typeface="Cambria Math" panose="02040503050406030204" pitchFamily="18" charset="0"/>
                              <a:cs typeface="Times New Roman" panose="02020603050405020304" pitchFamily="18" charset="0"/>
                            </a:rPr>
                          </m:ctrlPr>
                        </m:sSubPr>
                        <m:e>
                          <m:r>
                            <a:rPr lang="en-US" sz="2797" b="0" i="1" dirty="0" smtClean="0">
                              <a:latin typeface="Cambria Math" panose="02040503050406030204" pitchFamily="18" charset="0"/>
                              <a:cs typeface="Times New Roman" panose="02020603050405020304" pitchFamily="18" charset="0"/>
                            </a:rPr>
                            <m:t>𝑧</m:t>
                          </m:r>
                        </m:e>
                        <m:sub>
                          <m:r>
                            <a:rPr lang="en-US" sz="2797" i="1" dirty="0">
                              <a:latin typeface="Cambria Math" panose="02040503050406030204" pitchFamily="18" charset="0"/>
                              <a:cs typeface="Times New Roman" panose="02020603050405020304" pitchFamily="18" charset="0"/>
                            </a:rPr>
                            <m:t>𝑖</m:t>
                          </m:r>
                          <m:r>
                            <a:rPr lang="en-US" sz="2797" b="0" i="1" dirty="0" smtClean="0">
                              <a:latin typeface="Cambria Math" panose="02040503050406030204" pitchFamily="18" charset="0"/>
                              <a:cs typeface="Times New Roman" panose="02020603050405020304" pitchFamily="18" charset="0"/>
                            </a:rPr>
                            <m:t>1</m:t>
                          </m:r>
                        </m:sub>
                      </m:sSub>
                    </m:oMath>
                  </m:oMathPara>
                </a14:m>
                <a:endParaRPr lang="en-US" sz="2797" baseline="-250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9539107C-088C-2346-A706-ED9E58574C4C}"/>
                  </a:ext>
                </a:extLst>
              </p:cNvPr>
              <p:cNvSpPr txBox="1">
                <a:spLocks noRot="1" noChangeAspect="1" noMove="1" noResize="1" noEditPoints="1" noAdjustHandles="1" noChangeArrowheads="1" noChangeShapeType="1" noTextEdit="1"/>
              </p:cNvSpPr>
              <p:nvPr/>
            </p:nvSpPr>
            <p:spPr>
              <a:xfrm>
                <a:off x="1579418" y="2984467"/>
                <a:ext cx="482826" cy="512576"/>
              </a:xfrm>
              <a:prstGeom prst="rect">
                <a:avLst/>
              </a:prstGeom>
              <a:blipFill>
                <a:blip r:embed="rId7"/>
                <a:stretch>
                  <a:fillRect r="-17949" b="-7317"/>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1DB20E65-9BF4-DF4A-9FE0-0B50D738EDD7}"/>
              </a:ext>
            </a:extLst>
          </p:cNvPr>
          <p:cNvCxnSpPr>
            <a:cxnSpLocks/>
          </p:cNvCxnSpPr>
          <p:nvPr/>
        </p:nvCxnSpPr>
        <p:spPr>
          <a:xfrm flipV="1">
            <a:off x="1445557" y="3561230"/>
            <a:ext cx="651169"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5" name="Straight Arrow Connector 14">
            <a:extLst>
              <a:ext uri="{FF2B5EF4-FFF2-40B4-BE49-F238E27FC236}">
                <a16:creationId xmlns:a16="http://schemas.microsoft.com/office/drawing/2014/main" id="{82C4AC1B-9E2D-1245-B7BA-2E8FFAABB649}"/>
              </a:ext>
            </a:extLst>
          </p:cNvPr>
          <p:cNvCxnSpPr>
            <a:cxnSpLocks/>
          </p:cNvCxnSpPr>
          <p:nvPr/>
        </p:nvCxnSpPr>
        <p:spPr>
          <a:xfrm flipH="1" flipV="1">
            <a:off x="5580267" y="3561230"/>
            <a:ext cx="688487" cy="124481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a:extLst>
              <a:ext uri="{FF2B5EF4-FFF2-40B4-BE49-F238E27FC236}">
                <a16:creationId xmlns:a16="http://schemas.microsoft.com/office/drawing/2014/main" id="{6F9BF8AC-6748-1243-A92A-F45107AA3FF1}"/>
              </a:ext>
            </a:extLst>
          </p:cNvPr>
          <p:cNvCxnSpPr>
            <a:cxnSpLocks/>
          </p:cNvCxnSpPr>
          <p:nvPr/>
        </p:nvCxnSpPr>
        <p:spPr>
          <a:xfrm flipV="1">
            <a:off x="3413529" y="3738446"/>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92F78E3F-F50A-F14F-989A-70266DDCAFFF}"/>
              </a:ext>
            </a:extLst>
          </p:cNvPr>
          <p:cNvCxnSpPr>
            <a:cxnSpLocks/>
          </p:cNvCxnSpPr>
          <p:nvPr/>
        </p:nvCxnSpPr>
        <p:spPr>
          <a:xfrm flipH="1" flipV="1">
            <a:off x="3413529" y="3738446"/>
            <a:ext cx="824089" cy="56444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Straight Arrow Connector 17">
            <a:extLst>
              <a:ext uri="{FF2B5EF4-FFF2-40B4-BE49-F238E27FC236}">
                <a16:creationId xmlns:a16="http://schemas.microsoft.com/office/drawing/2014/main" id="{A5025036-B7B2-5943-A4E2-F9A3A5D458DB}"/>
              </a:ext>
            </a:extLst>
          </p:cNvPr>
          <p:cNvCxnSpPr>
            <a:cxnSpLocks/>
          </p:cNvCxnSpPr>
          <p:nvPr/>
        </p:nvCxnSpPr>
        <p:spPr>
          <a:xfrm flipV="1">
            <a:off x="2769079"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4626363E-1454-2F4E-ACCC-CB11AC86D04A}"/>
              </a:ext>
            </a:extLst>
          </p:cNvPr>
          <p:cNvCxnSpPr>
            <a:cxnSpLocks/>
          </p:cNvCxnSpPr>
          <p:nvPr/>
        </p:nvCxnSpPr>
        <p:spPr>
          <a:xfrm flipV="1">
            <a:off x="2311879" y="187963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00D501B4-8937-7E4A-9480-2A86823B2818}"/>
              </a:ext>
            </a:extLst>
          </p:cNvPr>
          <p:cNvCxnSpPr>
            <a:cxnSpLocks/>
          </p:cNvCxnSpPr>
          <p:nvPr/>
        </p:nvCxnSpPr>
        <p:spPr>
          <a:xfrm flipV="1">
            <a:off x="3199385"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4747467-F4AF-CF41-81DA-83589BF45431}"/>
              </a:ext>
            </a:extLst>
          </p:cNvPr>
          <p:cNvCxnSpPr>
            <a:cxnSpLocks/>
          </p:cNvCxnSpPr>
          <p:nvPr/>
        </p:nvCxnSpPr>
        <p:spPr>
          <a:xfrm flipV="1">
            <a:off x="3602797" y="1879639"/>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7A1946F2-1995-024D-A1ED-BDC18B7CF838}"/>
              </a:ext>
            </a:extLst>
          </p:cNvPr>
          <p:cNvCxnSpPr>
            <a:cxnSpLocks/>
          </p:cNvCxnSpPr>
          <p:nvPr/>
        </p:nvCxnSpPr>
        <p:spPr>
          <a:xfrm flipV="1">
            <a:off x="4042068"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FFA2244-DCE0-2D42-ACC8-128F3B5A27AA}"/>
              </a:ext>
            </a:extLst>
          </p:cNvPr>
          <p:cNvCxnSpPr>
            <a:cxnSpLocks/>
          </p:cNvCxnSpPr>
          <p:nvPr/>
        </p:nvCxnSpPr>
        <p:spPr>
          <a:xfrm flipV="1">
            <a:off x="4463408" y="185444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6CD610DA-166B-514D-9BDF-5407808F654D}"/>
              </a:ext>
            </a:extLst>
          </p:cNvPr>
          <p:cNvCxnSpPr>
            <a:cxnSpLocks/>
          </p:cNvCxnSpPr>
          <p:nvPr/>
        </p:nvCxnSpPr>
        <p:spPr>
          <a:xfrm flipV="1">
            <a:off x="4902679" y="1854445"/>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B673F277-4664-AC4B-92AC-28998B46ABFE}"/>
              </a:ext>
            </a:extLst>
          </p:cNvPr>
          <p:cNvCxnSpPr>
            <a:cxnSpLocks/>
          </p:cNvCxnSpPr>
          <p:nvPr/>
        </p:nvCxnSpPr>
        <p:spPr>
          <a:xfrm flipV="1">
            <a:off x="5341950" y="1848921"/>
            <a:ext cx="0" cy="120815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2" name="Oval 1">
                <a:extLst>
                  <a:ext uri="{FF2B5EF4-FFF2-40B4-BE49-F238E27FC236}">
                    <a16:creationId xmlns:a16="http://schemas.microsoft.com/office/drawing/2014/main" id="{21720ED2-257C-C84E-9E7E-FDC1DCAEAC6D}"/>
                  </a:ext>
                </a:extLst>
              </p:cNvPr>
              <p:cNvSpPr/>
              <p:nvPr/>
            </p:nvSpPr>
            <p:spPr>
              <a:xfrm>
                <a:off x="1820831" y="2072044"/>
                <a:ext cx="4015304" cy="80809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𝑝</m:t>
                      </m:r>
                      <m:r>
                        <a:rPr lang="en-US" sz="2400" i="1" baseline="-25000" dirty="0" smtClean="0">
                          <a:latin typeface="Cambria Math" panose="02040503050406030204" pitchFamily="18" charset="0"/>
                        </a:rPr>
                        <m:t>𝑖</m:t>
                      </m:r>
                      <m:r>
                        <a:rPr lang="en-US" sz="2400" i="1" dirty="0" smtClean="0">
                          <a:latin typeface="Cambria Math" panose="02040503050406030204" pitchFamily="18" charset="0"/>
                        </a:rPr>
                        <m:t> =</m:t>
                      </m:r>
                      <m:r>
                        <a:rPr lang="en-US" sz="2400" i="1" dirty="0">
                          <a:latin typeface="Cambria Math" panose="02040503050406030204" pitchFamily="18" charset="0"/>
                        </a:rPr>
                        <m:t> </m:t>
                      </m:r>
                      <m:r>
                        <m:rPr>
                          <m:sty m:val="p"/>
                        </m:rPr>
                        <a:rPr lang="en-US" sz="2400" i="0" dirty="0" err="1" smtClean="0">
                          <a:latin typeface="Cambria Math" panose="02040503050406030204" pitchFamily="18" charset="0"/>
                        </a:rPr>
                        <m:t>softmax</m:t>
                      </m:r>
                      <m:r>
                        <a:rPr lang="en-US" sz="2400" i="1" dirty="0" smtClean="0">
                          <a:latin typeface="Cambria Math" panose="02040503050406030204" pitchFamily="18" charset="0"/>
                        </a:rPr>
                        <m:t>(</m:t>
                      </m:r>
                      <m:r>
                        <a:rPr lang="en-US" sz="2400" i="1" dirty="0" err="1" smtClean="0">
                          <a:latin typeface="Cambria Math" panose="02040503050406030204" pitchFamily="18" charset="0"/>
                        </a:rPr>
                        <m:t>𝑧</m:t>
                      </m:r>
                      <m:r>
                        <a:rPr lang="en-US" sz="2400" i="1" baseline="-25000" dirty="0" err="1" smtClean="0">
                          <a:latin typeface="Cambria Math" panose="02040503050406030204" pitchFamily="18" charset="0"/>
                        </a:rPr>
                        <m:t>𝑖</m:t>
                      </m:r>
                      <m:r>
                        <a:rPr lang="en-US" sz="2400" i="1" dirty="0" smtClean="0">
                          <a:latin typeface="Cambria Math" panose="02040503050406030204" pitchFamily="18" charset="0"/>
                        </a:rPr>
                        <m:t>)</m:t>
                      </m:r>
                    </m:oMath>
                  </m:oMathPara>
                </a14:m>
                <a:endParaRPr lang="en-US" sz="2400" dirty="0"/>
              </a:p>
            </p:txBody>
          </p:sp>
        </mc:Choice>
        <mc:Fallback xmlns="">
          <p:sp>
            <p:nvSpPr>
              <p:cNvPr id="2" name="Oval 1">
                <a:extLst>
                  <a:ext uri="{FF2B5EF4-FFF2-40B4-BE49-F238E27FC236}">
                    <a16:creationId xmlns:a16="http://schemas.microsoft.com/office/drawing/2014/main" id="{21720ED2-257C-C84E-9E7E-FDC1DCAEAC6D}"/>
                  </a:ext>
                </a:extLst>
              </p:cNvPr>
              <p:cNvSpPr>
                <a:spLocks noRot="1" noChangeAspect="1" noMove="1" noResize="1" noEditPoints="1" noAdjustHandles="1" noChangeArrowheads="1" noChangeShapeType="1" noTextEdit="1"/>
              </p:cNvSpPr>
              <p:nvPr/>
            </p:nvSpPr>
            <p:spPr>
              <a:xfrm>
                <a:off x="1820831" y="2072044"/>
                <a:ext cx="4015304" cy="808090"/>
              </a:xfrm>
              <a:prstGeom prst="ellipse">
                <a:avLst/>
              </a:prstGeom>
              <a:blipFill>
                <a:blip r:embed="rId8"/>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58B26E08-2C26-4E4E-8B2E-D532155E0B33}"/>
              </a:ext>
            </a:extLst>
          </p:cNvPr>
          <p:cNvCxnSpPr>
            <a:cxnSpLocks/>
            <a:stCxn id="6" idx="6"/>
          </p:cNvCxnSpPr>
          <p:nvPr/>
        </p:nvCxnSpPr>
        <p:spPr>
          <a:xfrm flipH="1" flipV="1">
            <a:off x="6238664" y="5242822"/>
            <a:ext cx="423730"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33" name="Picture 32">
            <a:extLst>
              <a:ext uri="{FF2B5EF4-FFF2-40B4-BE49-F238E27FC236}">
                <a16:creationId xmlns:a16="http://schemas.microsoft.com/office/drawing/2014/main" id="{B7F0B18A-C3E3-8943-A4AC-A33131E34E3F}"/>
              </a:ext>
            </a:extLst>
          </p:cNvPr>
          <p:cNvPicPr>
            <a:picLocks noChangeAspect="1"/>
          </p:cNvPicPr>
          <p:nvPr/>
        </p:nvPicPr>
        <p:blipFill>
          <a:blip r:embed="rId3"/>
          <a:stretch>
            <a:fillRect/>
          </a:stretch>
        </p:blipFill>
        <p:spPr>
          <a:xfrm>
            <a:off x="2748505" y="4769382"/>
            <a:ext cx="3520249" cy="473439"/>
          </a:xfrm>
          <a:prstGeom prst="rect">
            <a:avLst/>
          </a:prstGeom>
        </p:spPr>
      </p:pic>
      <p:sp>
        <p:nvSpPr>
          <p:cNvPr id="5" name="TextBox 4">
            <a:extLst>
              <a:ext uri="{FF2B5EF4-FFF2-40B4-BE49-F238E27FC236}">
                <a16:creationId xmlns:a16="http://schemas.microsoft.com/office/drawing/2014/main" id="{4F3D6AB3-7734-C94F-8913-1BDFCF35DA22}"/>
              </a:ext>
            </a:extLst>
          </p:cNvPr>
          <p:cNvSpPr txBox="1"/>
          <p:nvPr/>
        </p:nvSpPr>
        <p:spPr>
          <a:xfrm>
            <a:off x="3043774" y="4355287"/>
            <a:ext cx="1626151" cy="369332"/>
          </a:xfrm>
          <a:prstGeom prst="rect">
            <a:avLst/>
          </a:prstGeom>
          <a:noFill/>
        </p:spPr>
        <p:txBody>
          <a:bodyPr wrap="none" rtlCol="0">
            <a:spAutoFit/>
          </a:bodyPr>
          <a:lstStyle/>
          <a:p>
            <a:r>
              <a:rPr lang="en-US" dirty="0"/>
              <a:t>fully connected</a:t>
            </a:r>
          </a:p>
        </p:txBody>
      </p:sp>
      <p:sp>
        <p:nvSpPr>
          <p:cNvPr id="6" name="Oval 5">
            <a:extLst>
              <a:ext uri="{FF2B5EF4-FFF2-40B4-BE49-F238E27FC236}">
                <a16:creationId xmlns:a16="http://schemas.microsoft.com/office/drawing/2014/main" id="{7769BCB9-5B2C-0B46-A7F8-E0B683048604}"/>
              </a:ext>
            </a:extLst>
          </p:cNvPr>
          <p:cNvSpPr/>
          <p:nvPr/>
        </p:nvSpPr>
        <p:spPr>
          <a:xfrm>
            <a:off x="1051303" y="5518676"/>
            <a:ext cx="5611091" cy="722575"/>
          </a:xfrm>
          <a:prstGeom prst="ellipse">
            <a:avLst/>
          </a:prstGeom>
          <a:solidFill>
            <a:schemeClr val="accent2">
              <a:lumMod val="40000"/>
              <a:lumOff val="60000"/>
            </a:schemeClr>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Convolutional Neural Network</a:t>
            </a:r>
          </a:p>
        </p:txBody>
      </p:sp>
      <p:cxnSp>
        <p:nvCxnSpPr>
          <p:cNvPr id="38" name="Straight Arrow Connector 37">
            <a:extLst>
              <a:ext uri="{FF2B5EF4-FFF2-40B4-BE49-F238E27FC236}">
                <a16:creationId xmlns:a16="http://schemas.microsoft.com/office/drawing/2014/main" id="{B6C726CB-C243-7C4E-B8A4-839E7ECEA5AB}"/>
              </a:ext>
            </a:extLst>
          </p:cNvPr>
          <p:cNvCxnSpPr>
            <a:cxnSpLocks/>
            <a:stCxn id="6" idx="2"/>
          </p:cNvCxnSpPr>
          <p:nvPr/>
        </p:nvCxnSpPr>
        <p:spPr>
          <a:xfrm flipV="1">
            <a:off x="1051303" y="5242822"/>
            <a:ext cx="394254" cy="63714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6A80717-6A3A-6E4B-BB90-A0B5C080382A}"/>
                  </a:ext>
                </a:extLst>
              </p:cNvPr>
              <p:cNvSpPr txBox="1"/>
              <p:nvPr/>
            </p:nvSpPr>
            <p:spPr>
              <a:xfrm>
                <a:off x="7518839" y="5316567"/>
                <a:ext cx="4524637" cy="830997"/>
              </a:xfrm>
              <a:prstGeom prst="rect">
                <a:avLst/>
              </a:prstGeom>
              <a:noFill/>
            </p:spPr>
            <p:txBody>
              <a:bodyPr wrap="none" rtlCol="0">
                <a:spAutoFit/>
              </a:bodyPr>
              <a:lstStyle/>
              <a:p>
                <a:r>
                  <a:rPr lang="en-US" sz="2400" i="1" dirty="0">
                    <a:latin typeface="Times New Roman" panose="02020603050405020304" pitchFamily="18" charset="0"/>
                    <a:cs typeface="Times New Roman" panose="02020603050405020304" pitchFamily="18" charset="0"/>
                  </a:rPr>
                  <a:t>𝜔</a:t>
                </a:r>
                <a14:m>
                  <m:oMath xmlns:m="http://schemas.openxmlformats.org/officeDocument/2006/math">
                    <m:r>
                      <a:rPr lang="en-US" sz="2400" i="1" baseline="-25000" dirty="0" smtClean="0">
                        <a:latin typeface="Cambria Math" panose="02040503050406030204" pitchFamily="18" charset="0"/>
                      </a:rPr>
                      <m:t>𝑖</m:t>
                    </m:r>
                  </m:oMath>
                </a14:m>
                <a:r>
                  <a:rPr lang="en-US" sz="2400" dirty="0"/>
                  <a:t> is a vector of high-level features</a:t>
                </a:r>
              </a:p>
              <a:p>
                <a:r>
                  <a:rPr lang="en-US" sz="2400" dirty="0"/>
                  <a:t>extracted by the CNN</a:t>
                </a:r>
              </a:p>
            </p:txBody>
          </p:sp>
        </mc:Choice>
        <mc:Fallback xmlns="">
          <p:sp>
            <p:nvSpPr>
              <p:cNvPr id="34" name="TextBox 33">
                <a:extLst>
                  <a:ext uri="{FF2B5EF4-FFF2-40B4-BE49-F238E27FC236}">
                    <a16:creationId xmlns:a16="http://schemas.microsoft.com/office/drawing/2014/main" id="{B6A80717-6A3A-6E4B-BB90-A0B5C080382A}"/>
                  </a:ext>
                </a:extLst>
              </p:cNvPr>
              <p:cNvSpPr txBox="1">
                <a:spLocks noRot="1" noChangeAspect="1" noMove="1" noResize="1" noEditPoints="1" noAdjustHandles="1" noChangeArrowheads="1" noChangeShapeType="1" noTextEdit="1"/>
              </p:cNvSpPr>
              <p:nvPr/>
            </p:nvSpPr>
            <p:spPr>
              <a:xfrm>
                <a:off x="7518839" y="5316567"/>
                <a:ext cx="4524637" cy="830997"/>
              </a:xfrm>
              <a:prstGeom prst="rect">
                <a:avLst/>
              </a:prstGeom>
              <a:blipFill>
                <a:blip r:embed="rId9"/>
                <a:stretch>
                  <a:fillRect l="-1961" t="-6061" r="-1120" b="-13636"/>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037F246F-DC11-5548-9CBC-4AD7442809F6}"/>
              </a:ext>
            </a:extLst>
          </p:cNvPr>
          <p:cNvSpPr/>
          <p:nvPr/>
        </p:nvSpPr>
        <p:spPr>
          <a:xfrm>
            <a:off x="7136016" y="1375482"/>
            <a:ext cx="955077" cy="3867339"/>
          </a:xfrm>
          <a:prstGeom prst="rightBrace">
            <a:avLst>
              <a:gd name="adj1" fmla="val 51510"/>
              <a:gd name="adj2" fmla="val 50000"/>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DB117DC6-5F20-C44B-A264-EDE4EBB6C6CD}"/>
              </a:ext>
            </a:extLst>
          </p:cNvPr>
          <p:cNvSpPr txBox="1"/>
          <p:nvPr/>
        </p:nvSpPr>
        <p:spPr>
          <a:xfrm>
            <a:off x="8043585" y="2539680"/>
            <a:ext cx="3887402" cy="1569660"/>
          </a:xfrm>
          <a:prstGeom prst="rect">
            <a:avLst/>
          </a:prstGeom>
          <a:noFill/>
        </p:spPr>
        <p:txBody>
          <a:bodyPr wrap="square" rtlCol="0">
            <a:spAutoFit/>
          </a:bodyPr>
          <a:lstStyle/>
          <a:p>
            <a:pPr algn="ctr"/>
            <a:r>
              <a:rPr lang="en-US" sz="3200" dirty="0"/>
              <a:t>New layers with randomly initialized weights</a:t>
            </a:r>
          </a:p>
        </p:txBody>
      </p:sp>
      <p:sp>
        <p:nvSpPr>
          <p:cNvPr id="40" name="Rectangle 39">
            <a:extLst>
              <a:ext uri="{FF2B5EF4-FFF2-40B4-BE49-F238E27FC236}">
                <a16:creationId xmlns:a16="http://schemas.microsoft.com/office/drawing/2014/main" id="{37D7F49F-81CB-F149-9242-18584C40E379}"/>
              </a:ext>
            </a:extLst>
          </p:cNvPr>
          <p:cNvSpPr/>
          <p:nvPr/>
        </p:nvSpPr>
        <p:spPr>
          <a:xfrm>
            <a:off x="5618598" y="1294749"/>
            <a:ext cx="1023233" cy="705610"/>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953417CB-E4A9-B74D-B80D-3F6200590118}"/>
              </a:ext>
            </a:extLst>
          </p:cNvPr>
          <p:cNvSpPr/>
          <p:nvPr/>
        </p:nvSpPr>
        <p:spPr>
          <a:xfrm>
            <a:off x="5600830" y="2956346"/>
            <a:ext cx="1023233" cy="705610"/>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6018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276359" y="5667705"/>
            <a:ext cx="1333122" cy="369332"/>
          </a:xfrm>
          <a:prstGeom prst="rect">
            <a:avLst/>
          </a:prstGeom>
          <a:noFill/>
        </p:spPr>
        <p:txBody>
          <a:bodyPr wrap="none" rtlCol="0">
            <a:spAutoFit/>
          </a:bodyPr>
          <a:lstStyle/>
          <a:p>
            <a:r>
              <a:rPr lang="en-US" b="1" dirty="0">
                <a:solidFill>
                  <a:srgbClr val="0070C0"/>
                </a:solidFill>
              </a:rPr>
              <a:t>Input Image</a:t>
            </a:r>
          </a:p>
        </p:txBody>
      </p:sp>
      <p:grpSp>
        <p:nvGrpSpPr>
          <p:cNvPr id="74" name="Group 73"/>
          <p:cNvGrpSpPr/>
          <p:nvPr/>
        </p:nvGrpSpPr>
        <p:grpSpPr>
          <a:xfrm>
            <a:off x="3637684" y="3930404"/>
            <a:ext cx="882673" cy="1038563"/>
            <a:chOff x="4947337" y="3894439"/>
            <a:chExt cx="1032936" cy="1286500"/>
          </a:xfrm>
        </p:grpSpPr>
        <p:sp>
          <p:nvSpPr>
            <p:cNvPr id="65" name="Diamond 6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iamond 6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Diamond 72"/>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p:cNvSpPr txBox="1"/>
          <p:nvPr/>
        </p:nvSpPr>
        <p:spPr>
          <a:xfrm>
            <a:off x="4635781" y="5820364"/>
            <a:ext cx="1565621" cy="369332"/>
          </a:xfrm>
          <a:prstGeom prst="rect">
            <a:avLst/>
          </a:prstGeom>
          <a:noFill/>
        </p:spPr>
        <p:txBody>
          <a:bodyPr wrap="none" rtlCol="0">
            <a:spAutoFit/>
          </a:bodyPr>
          <a:lstStyle/>
          <a:p>
            <a:r>
              <a:rPr lang="en-US" b="1" dirty="0">
                <a:solidFill>
                  <a:srgbClr val="0070C0"/>
                </a:solidFill>
              </a:rPr>
              <a:t> Layer-1 Filters</a:t>
            </a:r>
          </a:p>
        </p:txBody>
      </p:sp>
      <p:sp>
        <p:nvSpPr>
          <p:cNvPr id="76" name="Left Brace 75"/>
          <p:cNvSpPr/>
          <p:nvPr/>
        </p:nvSpPr>
        <p:spPr>
          <a:xfrm>
            <a:off x="3373838" y="4006404"/>
            <a:ext cx="225679" cy="88630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p:cNvSpPr txBox="1"/>
          <p:nvPr/>
        </p:nvSpPr>
        <p:spPr>
          <a:xfrm>
            <a:off x="1781742" y="4141982"/>
            <a:ext cx="1696683" cy="646331"/>
          </a:xfrm>
          <a:prstGeom prst="rect">
            <a:avLst/>
          </a:prstGeom>
          <a:noFill/>
        </p:spPr>
        <p:txBody>
          <a:bodyPr wrap="none" rtlCol="0">
            <a:spAutoFit/>
          </a:bodyPr>
          <a:lstStyle/>
          <a:p>
            <a:pPr algn="ctr"/>
            <a:r>
              <a:rPr lang="en-US" b="1" dirty="0">
                <a:solidFill>
                  <a:srgbClr val="0070C0"/>
                </a:solidFill>
              </a:rPr>
              <a:t>Layer 1</a:t>
            </a:r>
          </a:p>
          <a:p>
            <a:pPr algn="ctr"/>
            <a:r>
              <a:rPr lang="en-US" b="1" dirty="0">
                <a:solidFill>
                  <a:srgbClr val="0070C0"/>
                </a:solidFill>
              </a:rPr>
              <a:t>Feature “Maps”</a:t>
            </a:r>
          </a:p>
        </p:txBody>
      </p:sp>
      <p:grpSp>
        <p:nvGrpSpPr>
          <p:cNvPr id="163" name="Group 162"/>
          <p:cNvGrpSpPr/>
          <p:nvPr/>
        </p:nvGrpSpPr>
        <p:grpSpPr>
          <a:xfrm>
            <a:off x="3607918" y="5140590"/>
            <a:ext cx="796949" cy="750607"/>
            <a:chOff x="5598410" y="5516700"/>
            <a:chExt cx="964048" cy="907988"/>
          </a:xfrm>
        </p:grpSpPr>
        <p:cxnSp>
          <p:nvCxnSpPr>
            <p:cNvPr id="3" name="Straight Arrow Connector 2"/>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108" name="Group 107"/>
          <p:cNvGrpSpPr/>
          <p:nvPr/>
        </p:nvGrpSpPr>
        <p:grpSpPr>
          <a:xfrm rot="21278205">
            <a:off x="5971140" y="4081115"/>
            <a:ext cx="187353" cy="596868"/>
            <a:chOff x="8457134" y="4235083"/>
            <a:chExt cx="226636" cy="722015"/>
          </a:xfrm>
        </p:grpSpPr>
        <p:grpSp>
          <p:nvGrpSpPr>
            <p:cNvPr id="106" name="Group 105"/>
            <p:cNvGrpSpPr/>
            <p:nvPr/>
          </p:nvGrpSpPr>
          <p:grpSpPr>
            <a:xfrm rot="867278">
              <a:off x="8457134" y="4306650"/>
              <a:ext cx="138191" cy="650448"/>
              <a:chOff x="8473151" y="3559071"/>
              <a:chExt cx="138191" cy="650448"/>
            </a:xfrm>
          </p:grpSpPr>
          <p:sp>
            <p:nvSpPr>
              <p:cNvPr id="99" name="Rectangle 9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1278205">
            <a:off x="6296153" y="4065723"/>
            <a:ext cx="187353" cy="596868"/>
            <a:chOff x="8457134" y="4235083"/>
            <a:chExt cx="226636" cy="722015"/>
          </a:xfrm>
        </p:grpSpPr>
        <p:grpSp>
          <p:nvGrpSpPr>
            <p:cNvPr id="110" name="Group 109"/>
            <p:cNvGrpSpPr/>
            <p:nvPr/>
          </p:nvGrpSpPr>
          <p:grpSpPr>
            <a:xfrm rot="867278">
              <a:off x="8457134" y="4306650"/>
              <a:ext cx="138191" cy="650448"/>
              <a:chOff x="8473151" y="3559071"/>
              <a:chExt cx="138191" cy="650448"/>
            </a:xfrm>
          </p:grpSpPr>
          <p:sp>
            <p:nvSpPr>
              <p:cNvPr id="112" name="Rectangle 11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11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rot="21278205">
            <a:off x="6610485" y="4065154"/>
            <a:ext cx="187353" cy="596868"/>
            <a:chOff x="8457134" y="4235083"/>
            <a:chExt cx="226636" cy="722015"/>
          </a:xfrm>
        </p:grpSpPr>
        <p:grpSp>
          <p:nvGrpSpPr>
            <p:cNvPr id="119" name="Group 118"/>
            <p:cNvGrpSpPr/>
            <p:nvPr/>
          </p:nvGrpSpPr>
          <p:grpSpPr>
            <a:xfrm rot="867278">
              <a:off x="8457134" y="4306650"/>
              <a:ext cx="138191" cy="650448"/>
              <a:chOff x="8473151" y="3559071"/>
              <a:chExt cx="138191" cy="650448"/>
            </a:xfrm>
          </p:grpSpPr>
          <p:sp>
            <p:nvSpPr>
              <p:cNvPr id="121" name="Rectangle 12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Rectangle 11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p:cNvGrpSpPr/>
          <p:nvPr/>
        </p:nvGrpSpPr>
        <p:grpSpPr>
          <a:xfrm rot="21278205">
            <a:off x="6903117" y="4066446"/>
            <a:ext cx="187353" cy="596868"/>
            <a:chOff x="8457134" y="4235083"/>
            <a:chExt cx="226636" cy="722015"/>
          </a:xfrm>
        </p:grpSpPr>
        <p:grpSp>
          <p:nvGrpSpPr>
            <p:cNvPr id="128" name="Group 127"/>
            <p:cNvGrpSpPr/>
            <p:nvPr/>
          </p:nvGrpSpPr>
          <p:grpSpPr>
            <a:xfrm rot="867278">
              <a:off x="8457134" y="4306650"/>
              <a:ext cx="138191" cy="650448"/>
              <a:chOff x="8473151" y="3559071"/>
              <a:chExt cx="138191" cy="650448"/>
            </a:xfrm>
          </p:grpSpPr>
          <p:sp>
            <p:nvSpPr>
              <p:cNvPr id="130" name="Rectangle 12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Rectangle 12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rot="21278205">
            <a:off x="7199637" y="4069213"/>
            <a:ext cx="187353" cy="596868"/>
            <a:chOff x="8457134" y="4235083"/>
            <a:chExt cx="226636" cy="722015"/>
          </a:xfrm>
        </p:grpSpPr>
        <p:grpSp>
          <p:nvGrpSpPr>
            <p:cNvPr id="137" name="Group 136"/>
            <p:cNvGrpSpPr/>
            <p:nvPr/>
          </p:nvGrpSpPr>
          <p:grpSpPr>
            <a:xfrm rot="867278">
              <a:off x="8457134" y="4306650"/>
              <a:ext cx="138191" cy="650448"/>
              <a:chOff x="8473151" y="3559071"/>
              <a:chExt cx="138191" cy="650448"/>
            </a:xfrm>
          </p:grpSpPr>
          <p:sp>
            <p:nvSpPr>
              <p:cNvPr id="139" name="Rectangle 13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13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p:cNvGrpSpPr/>
          <p:nvPr/>
        </p:nvGrpSpPr>
        <p:grpSpPr>
          <a:xfrm rot="21278205">
            <a:off x="7511008" y="4077533"/>
            <a:ext cx="187353" cy="596868"/>
            <a:chOff x="8457134" y="4235083"/>
            <a:chExt cx="226636" cy="722015"/>
          </a:xfrm>
        </p:grpSpPr>
        <p:grpSp>
          <p:nvGrpSpPr>
            <p:cNvPr id="146" name="Group 145"/>
            <p:cNvGrpSpPr/>
            <p:nvPr/>
          </p:nvGrpSpPr>
          <p:grpSpPr>
            <a:xfrm rot="867278">
              <a:off x="8457134" y="4306650"/>
              <a:ext cx="138191" cy="650448"/>
              <a:chOff x="8473151" y="3559071"/>
              <a:chExt cx="138191" cy="650448"/>
            </a:xfrm>
          </p:grpSpPr>
          <p:sp>
            <p:nvSpPr>
              <p:cNvPr id="148" name="Rectangle 14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ectangle 14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rot="21278205">
            <a:off x="7795165" y="4088618"/>
            <a:ext cx="187353" cy="596868"/>
            <a:chOff x="8457134" y="4235083"/>
            <a:chExt cx="226636" cy="722015"/>
          </a:xfrm>
        </p:grpSpPr>
        <p:grpSp>
          <p:nvGrpSpPr>
            <p:cNvPr id="155" name="Group 154"/>
            <p:cNvGrpSpPr/>
            <p:nvPr/>
          </p:nvGrpSpPr>
          <p:grpSpPr>
            <a:xfrm rot="867278">
              <a:off x="8457134" y="4306650"/>
              <a:ext cx="138191" cy="650448"/>
              <a:chOff x="8473151" y="3559071"/>
              <a:chExt cx="138191" cy="650448"/>
            </a:xfrm>
          </p:grpSpPr>
          <p:sp>
            <p:nvSpPr>
              <p:cNvPr id="157" name="Rectangle 15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Rectangle 15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p:cNvGrpSpPr/>
          <p:nvPr/>
        </p:nvGrpSpPr>
        <p:grpSpPr>
          <a:xfrm>
            <a:off x="4788031" y="3792494"/>
            <a:ext cx="796949" cy="750607"/>
            <a:chOff x="5598410" y="5516700"/>
            <a:chExt cx="964048" cy="907988"/>
          </a:xfrm>
        </p:grpSpPr>
        <p:cxnSp>
          <p:nvCxnSpPr>
            <p:cNvPr id="165" name="Straight Arrow Connector 164"/>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9" name="TextBox 168"/>
          <p:cNvSpPr txBox="1"/>
          <p:nvPr/>
        </p:nvSpPr>
        <p:spPr>
          <a:xfrm>
            <a:off x="6254400" y="4737292"/>
            <a:ext cx="1499578" cy="369332"/>
          </a:xfrm>
          <a:prstGeom prst="rect">
            <a:avLst/>
          </a:prstGeom>
          <a:noFill/>
        </p:spPr>
        <p:txBody>
          <a:bodyPr wrap="none" rtlCol="0">
            <a:spAutoFit/>
          </a:bodyPr>
          <a:lstStyle/>
          <a:p>
            <a:r>
              <a:rPr lang="en-US" b="1" dirty="0">
                <a:solidFill>
                  <a:srgbClr val="0070C0"/>
                </a:solidFill>
              </a:rPr>
              <a:t>Layer 2 Filters</a:t>
            </a:r>
          </a:p>
        </p:txBody>
      </p:sp>
      <p:grpSp>
        <p:nvGrpSpPr>
          <p:cNvPr id="170" name="Group 169"/>
          <p:cNvGrpSpPr/>
          <p:nvPr/>
        </p:nvGrpSpPr>
        <p:grpSpPr>
          <a:xfrm>
            <a:off x="4863993" y="2578429"/>
            <a:ext cx="882673" cy="1038563"/>
            <a:chOff x="4947337" y="3894439"/>
            <a:chExt cx="1032936" cy="1286500"/>
          </a:xfrm>
        </p:grpSpPr>
        <p:sp>
          <p:nvSpPr>
            <p:cNvPr id="171" name="Diamond 170"/>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Diamond 171"/>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Diamond 172"/>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Diamond 173"/>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Diamond 175"/>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Diamond 176"/>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Left Brace 177"/>
          <p:cNvSpPr/>
          <p:nvPr/>
        </p:nvSpPr>
        <p:spPr>
          <a:xfrm>
            <a:off x="4395118" y="2591092"/>
            <a:ext cx="225679" cy="88630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p:cNvSpPr txBox="1"/>
          <p:nvPr/>
        </p:nvSpPr>
        <p:spPr>
          <a:xfrm>
            <a:off x="2803021" y="2726669"/>
            <a:ext cx="1696683" cy="646331"/>
          </a:xfrm>
          <a:prstGeom prst="rect">
            <a:avLst/>
          </a:prstGeom>
          <a:noFill/>
        </p:spPr>
        <p:txBody>
          <a:bodyPr wrap="none" rtlCol="0">
            <a:spAutoFit/>
          </a:bodyPr>
          <a:lstStyle/>
          <a:p>
            <a:pPr algn="ctr"/>
            <a:r>
              <a:rPr lang="en-US" b="1" dirty="0">
                <a:solidFill>
                  <a:srgbClr val="0070C0"/>
                </a:solidFill>
              </a:rPr>
              <a:t>Layer 2</a:t>
            </a:r>
          </a:p>
          <a:p>
            <a:pPr algn="ctr"/>
            <a:r>
              <a:rPr lang="en-US" b="1" dirty="0">
                <a:solidFill>
                  <a:srgbClr val="0070C0"/>
                </a:solidFill>
              </a:rPr>
              <a:t>Feature “Maps”</a:t>
            </a:r>
          </a:p>
        </p:txBody>
      </p:sp>
      <p:grpSp>
        <p:nvGrpSpPr>
          <p:cNvPr id="180" name="Group 179"/>
          <p:cNvGrpSpPr/>
          <p:nvPr/>
        </p:nvGrpSpPr>
        <p:grpSpPr>
          <a:xfrm rot="21278205">
            <a:off x="7165341" y="2774077"/>
            <a:ext cx="187353" cy="596868"/>
            <a:chOff x="8457134" y="4235083"/>
            <a:chExt cx="226636" cy="722015"/>
          </a:xfrm>
        </p:grpSpPr>
        <p:grpSp>
          <p:nvGrpSpPr>
            <p:cNvPr id="181" name="Group 180"/>
            <p:cNvGrpSpPr/>
            <p:nvPr/>
          </p:nvGrpSpPr>
          <p:grpSpPr>
            <a:xfrm rot="867278">
              <a:off x="8457134" y="4306650"/>
              <a:ext cx="138191" cy="650448"/>
              <a:chOff x="8473151" y="3559071"/>
              <a:chExt cx="138191" cy="650448"/>
            </a:xfrm>
          </p:grpSpPr>
          <p:sp>
            <p:nvSpPr>
              <p:cNvPr id="183" name="Rectangle 182"/>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Rectangle 181"/>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p:cNvGrpSpPr/>
          <p:nvPr/>
        </p:nvGrpSpPr>
        <p:grpSpPr>
          <a:xfrm rot="21278205">
            <a:off x="7490353" y="2758685"/>
            <a:ext cx="187353" cy="596868"/>
            <a:chOff x="8457134" y="4235083"/>
            <a:chExt cx="226636" cy="722015"/>
          </a:xfrm>
        </p:grpSpPr>
        <p:grpSp>
          <p:nvGrpSpPr>
            <p:cNvPr id="190" name="Group 189"/>
            <p:cNvGrpSpPr/>
            <p:nvPr/>
          </p:nvGrpSpPr>
          <p:grpSpPr>
            <a:xfrm rot="867278">
              <a:off x="8457134" y="4306650"/>
              <a:ext cx="138191" cy="650448"/>
              <a:chOff x="8473151" y="3559071"/>
              <a:chExt cx="138191" cy="650448"/>
            </a:xfrm>
          </p:grpSpPr>
          <p:sp>
            <p:nvSpPr>
              <p:cNvPr id="192" name="Rectangle 19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rot="21278205">
            <a:off x="7805741" y="2743294"/>
            <a:ext cx="187353" cy="596868"/>
            <a:chOff x="8457134" y="4235083"/>
            <a:chExt cx="226636" cy="722015"/>
          </a:xfrm>
        </p:grpSpPr>
        <p:grpSp>
          <p:nvGrpSpPr>
            <p:cNvPr id="199" name="Group 198"/>
            <p:cNvGrpSpPr/>
            <p:nvPr/>
          </p:nvGrpSpPr>
          <p:grpSpPr>
            <a:xfrm rot="867278">
              <a:off x="8457134" y="4306650"/>
              <a:ext cx="138191" cy="650448"/>
              <a:chOff x="8473151" y="3559071"/>
              <a:chExt cx="138191" cy="650448"/>
            </a:xfrm>
          </p:grpSpPr>
          <p:sp>
            <p:nvSpPr>
              <p:cNvPr id="201" name="Rectangle 20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Rectangle 19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p:cNvGrpSpPr/>
          <p:nvPr/>
        </p:nvGrpSpPr>
        <p:grpSpPr>
          <a:xfrm rot="21278205">
            <a:off x="8097318" y="2759407"/>
            <a:ext cx="187353" cy="596868"/>
            <a:chOff x="8457134" y="4235083"/>
            <a:chExt cx="226636" cy="722015"/>
          </a:xfrm>
        </p:grpSpPr>
        <p:grpSp>
          <p:nvGrpSpPr>
            <p:cNvPr id="208" name="Group 207"/>
            <p:cNvGrpSpPr/>
            <p:nvPr/>
          </p:nvGrpSpPr>
          <p:grpSpPr>
            <a:xfrm rot="867278">
              <a:off x="8457134" y="4306650"/>
              <a:ext cx="138191" cy="650448"/>
              <a:chOff x="8473151" y="3559071"/>
              <a:chExt cx="138191" cy="650448"/>
            </a:xfrm>
          </p:grpSpPr>
          <p:sp>
            <p:nvSpPr>
              <p:cNvPr id="210" name="Rectangle 20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6" name="Group 215"/>
          <p:cNvGrpSpPr/>
          <p:nvPr/>
        </p:nvGrpSpPr>
        <p:grpSpPr>
          <a:xfrm rot="21278205">
            <a:off x="8393837" y="2762175"/>
            <a:ext cx="187353" cy="596868"/>
            <a:chOff x="8457134" y="4235083"/>
            <a:chExt cx="226636" cy="722015"/>
          </a:xfrm>
        </p:grpSpPr>
        <p:grpSp>
          <p:nvGrpSpPr>
            <p:cNvPr id="217" name="Group 216"/>
            <p:cNvGrpSpPr/>
            <p:nvPr/>
          </p:nvGrpSpPr>
          <p:grpSpPr>
            <a:xfrm rot="867278">
              <a:off x="8457134" y="4306650"/>
              <a:ext cx="138191" cy="650448"/>
              <a:chOff x="8473151" y="3559071"/>
              <a:chExt cx="138191" cy="650448"/>
            </a:xfrm>
          </p:grpSpPr>
          <p:sp>
            <p:nvSpPr>
              <p:cNvPr id="219" name="Rectangle 21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Rectangle 21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p:cNvGrpSpPr/>
          <p:nvPr/>
        </p:nvGrpSpPr>
        <p:grpSpPr>
          <a:xfrm rot="21278205">
            <a:off x="8705209" y="2770495"/>
            <a:ext cx="187353" cy="596868"/>
            <a:chOff x="8457134" y="4235083"/>
            <a:chExt cx="226636" cy="722015"/>
          </a:xfrm>
        </p:grpSpPr>
        <p:grpSp>
          <p:nvGrpSpPr>
            <p:cNvPr id="226" name="Group 225"/>
            <p:cNvGrpSpPr/>
            <p:nvPr/>
          </p:nvGrpSpPr>
          <p:grpSpPr>
            <a:xfrm rot="867278">
              <a:off x="8457134" y="4306650"/>
              <a:ext cx="138191" cy="650448"/>
              <a:chOff x="8473151" y="3559071"/>
              <a:chExt cx="138191" cy="650448"/>
            </a:xfrm>
          </p:grpSpPr>
          <p:sp>
            <p:nvSpPr>
              <p:cNvPr id="228" name="Rectangle 22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7" name="Rectangle 22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p:cNvGrpSpPr/>
          <p:nvPr/>
        </p:nvGrpSpPr>
        <p:grpSpPr>
          <a:xfrm rot="21278205">
            <a:off x="8989365" y="2781579"/>
            <a:ext cx="187353" cy="596868"/>
            <a:chOff x="8457134" y="4235083"/>
            <a:chExt cx="226636" cy="722015"/>
          </a:xfrm>
        </p:grpSpPr>
        <p:grpSp>
          <p:nvGrpSpPr>
            <p:cNvPr id="235" name="Group 234"/>
            <p:cNvGrpSpPr/>
            <p:nvPr/>
          </p:nvGrpSpPr>
          <p:grpSpPr>
            <a:xfrm rot="867278">
              <a:off x="8457134" y="4306650"/>
              <a:ext cx="138191" cy="650448"/>
              <a:chOff x="8473151" y="3559071"/>
              <a:chExt cx="138191" cy="650448"/>
            </a:xfrm>
          </p:grpSpPr>
          <p:sp>
            <p:nvSpPr>
              <p:cNvPr id="237" name="Rectangle 23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6" name="Rectangle 23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p:cNvGrpSpPr/>
          <p:nvPr/>
        </p:nvGrpSpPr>
        <p:grpSpPr>
          <a:xfrm>
            <a:off x="5982232" y="2485455"/>
            <a:ext cx="796949" cy="750607"/>
            <a:chOff x="5598410" y="5516700"/>
            <a:chExt cx="964048" cy="907988"/>
          </a:xfrm>
        </p:grpSpPr>
        <p:cxnSp>
          <p:nvCxnSpPr>
            <p:cNvPr id="244" name="Straight Arrow Connector 243"/>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248" name="TextBox 247"/>
          <p:cNvSpPr txBox="1"/>
          <p:nvPr/>
        </p:nvSpPr>
        <p:spPr>
          <a:xfrm>
            <a:off x="7448600" y="3430253"/>
            <a:ext cx="1499578" cy="369332"/>
          </a:xfrm>
          <a:prstGeom prst="rect">
            <a:avLst/>
          </a:prstGeom>
          <a:noFill/>
        </p:spPr>
        <p:txBody>
          <a:bodyPr wrap="none" rtlCol="0">
            <a:spAutoFit/>
          </a:bodyPr>
          <a:lstStyle/>
          <a:p>
            <a:r>
              <a:rPr lang="en-US" b="1" dirty="0">
                <a:solidFill>
                  <a:srgbClr val="0070C0"/>
                </a:solidFill>
              </a:rPr>
              <a:t>Layer 3 Filters</a:t>
            </a:r>
          </a:p>
        </p:txBody>
      </p:sp>
      <p:grpSp>
        <p:nvGrpSpPr>
          <p:cNvPr id="249" name="Group 248"/>
          <p:cNvGrpSpPr/>
          <p:nvPr/>
        </p:nvGrpSpPr>
        <p:grpSpPr>
          <a:xfrm>
            <a:off x="6044809" y="1392044"/>
            <a:ext cx="882673" cy="1038563"/>
            <a:chOff x="4947337" y="3894439"/>
            <a:chExt cx="1032936" cy="1286500"/>
          </a:xfrm>
        </p:grpSpPr>
        <p:sp>
          <p:nvSpPr>
            <p:cNvPr id="250" name="Diamond 249"/>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Diamond 250"/>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Diamond 251"/>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Diamond 252"/>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Diamond 253"/>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Diamond 254"/>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Diamond 255"/>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7" name="Left Brace 256"/>
          <p:cNvSpPr/>
          <p:nvPr/>
        </p:nvSpPr>
        <p:spPr>
          <a:xfrm>
            <a:off x="5575933" y="1404705"/>
            <a:ext cx="225679" cy="88630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TextBox 257"/>
          <p:cNvSpPr txBox="1"/>
          <p:nvPr/>
        </p:nvSpPr>
        <p:spPr>
          <a:xfrm>
            <a:off x="3983835" y="1540282"/>
            <a:ext cx="1696683" cy="646331"/>
          </a:xfrm>
          <a:prstGeom prst="rect">
            <a:avLst/>
          </a:prstGeom>
          <a:noFill/>
        </p:spPr>
        <p:txBody>
          <a:bodyPr wrap="none" rtlCol="0">
            <a:spAutoFit/>
          </a:bodyPr>
          <a:lstStyle/>
          <a:p>
            <a:pPr algn="ctr"/>
            <a:r>
              <a:rPr lang="en-US" b="1" dirty="0">
                <a:solidFill>
                  <a:srgbClr val="0070C0"/>
                </a:solidFill>
              </a:rPr>
              <a:t>Layer 3</a:t>
            </a:r>
          </a:p>
          <a:p>
            <a:pPr algn="ctr"/>
            <a:r>
              <a:rPr lang="en-US" b="1" dirty="0">
                <a:solidFill>
                  <a:srgbClr val="0070C0"/>
                </a:solidFill>
              </a:rPr>
              <a:t>Feature “Maps”</a:t>
            </a:r>
          </a:p>
        </p:txBody>
      </p:sp>
      <p:cxnSp>
        <p:nvCxnSpPr>
          <p:cNvPr id="260" name="Straight Arrow Connector 259"/>
          <p:cNvCxnSpPr/>
          <p:nvPr/>
        </p:nvCxnSpPr>
        <p:spPr>
          <a:xfrm flipV="1">
            <a:off x="7139869" y="1973832"/>
            <a:ext cx="1428185" cy="1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6" name="TextBox 265"/>
          <p:cNvSpPr txBox="1"/>
          <p:nvPr/>
        </p:nvSpPr>
        <p:spPr>
          <a:xfrm>
            <a:off x="8748437" y="1807432"/>
            <a:ext cx="2235997" cy="369332"/>
          </a:xfrm>
          <a:prstGeom prst="rect">
            <a:avLst/>
          </a:prstGeom>
          <a:noFill/>
        </p:spPr>
        <p:txBody>
          <a:bodyPr wrap="none" rtlCol="0">
            <a:spAutoFit/>
          </a:bodyPr>
          <a:lstStyle/>
          <a:p>
            <a:r>
              <a:rPr lang="en-US" b="1" dirty="0">
                <a:solidFill>
                  <a:srgbClr val="0070C0"/>
                </a:solidFill>
              </a:rPr>
              <a:t>Malignant or Benign?</a:t>
            </a:r>
          </a:p>
        </p:txBody>
      </p:sp>
      <p:sp>
        <p:nvSpPr>
          <p:cNvPr id="2" name="Rectangle 1"/>
          <p:cNvSpPr/>
          <p:nvPr/>
        </p:nvSpPr>
        <p:spPr>
          <a:xfrm>
            <a:off x="4588789" y="5696620"/>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4781141" y="5696620"/>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4993273" y="5702331"/>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5194040" y="5702333"/>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5398977" y="5702332"/>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5588567" y="5703156"/>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5788943" y="5703156"/>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2" name="Picture 2" descr="Figure 2">
            <a:extLst>
              <a:ext uri="{FF2B5EF4-FFF2-40B4-BE49-F238E27FC236}">
                <a16:creationId xmlns:a16="http://schemas.microsoft.com/office/drawing/2014/main" id="{BC760F23-3D0B-7C4A-A063-E2A80BB3E4FE}"/>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67754" t="50987" r="16449" b="27002"/>
          <a:stretch/>
        </p:blipFill>
        <p:spPr bwMode="auto">
          <a:xfrm>
            <a:off x="2440812" y="5299336"/>
            <a:ext cx="977309" cy="97730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63" name="Title 1">
            <a:extLst>
              <a:ext uri="{FF2B5EF4-FFF2-40B4-BE49-F238E27FC236}">
                <a16:creationId xmlns:a16="http://schemas.microsoft.com/office/drawing/2014/main" id="{A1AEC39F-A3AF-3549-8463-B715B793AB4A}"/>
              </a:ext>
            </a:extLst>
          </p:cNvPr>
          <p:cNvSpPr>
            <a:spLocks noGrp="1"/>
          </p:cNvSpPr>
          <p:nvPr>
            <p:ph type="title"/>
          </p:nvPr>
        </p:nvSpPr>
        <p:spPr>
          <a:xfrm>
            <a:off x="-14116" y="0"/>
            <a:ext cx="12192000" cy="1143000"/>
          </a:xfrm>
        </p:spPr>
        <p:txBody>
          <a:bodyPr>
            <a:noAutofit/>
          </a:bodyPr>
          <a:lstStyle/>
          <a:p>
            <a:r>
              <a:rPr lang="en-US" sz="4000" dirty="0"/>
              <a:t>Step 2: Fine-tune the </a:t>
            </a:r>
            <a:r>
              <a:rPr lang="en-US" sz="4000" u="sng" dirty="0"/>
              <a:t>Parameters</a:t>
            </a:r>
            <a:br>
              <a:rPr lang="en-US" sz="4000" u="sng" dirty="0"/>
            </a:br>
            <a:r>
              <a:rPr lang="en-US" sz="2800" dirty="0"/>
              <a:t>“pre-training”, or “transfer learning”</a:t>
            </a:r>
            <a:endParaRPr lang="en-US" sz="4000" dirty="0"/>
          </a:p>
        </p:txBody>
      </p:sp>
    </p:spTree>
    <p:extLst>
      <p:ext uri="{BB962C8B-B14F-4D97-AF65-F5344CB8AC3E}">
        <p14:creationId xmlns:p14="http://schemas.microsoft.com/office/powerpoint/2010/main" val="309089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805CB-2EBA-D14D-91A4-A770340285A4}"/>
              </a:ext>
            </a:extLst>
          </p:cNvPr>
          <p:cNvSpPr>
            <a:spLocks noGrp="1"/>
          </p:cNvSpPr>
          <p:nvPr>
            <p:ph type="title"/>
          </p:nvPr>
        </p:nvSpPr>
        <p:spPr/>
        <p:txBody>
          <a:bodyPr/>
          <a:lstStyle/>
          <a:p>
            <a:r>
              <a:rPr lang="en-US" dirty="0"/>
              <a:t>Today</a:t>
            </a:r>
          </a:p>
        </p:txBody>
      </p:sp>
      <p:sp>
        <p:nvSpPr>
          <p:cNvPr id="3" name="Content Placeholder 2">
            <a:extLst>
              <a:ext uri="{FF2B5EF4-FFF2-40B4-BE49-F238E27FC236}">
                <a16:creationId xmlns:a16="http://schemas.microsoft.com/office/drawing/2014/main" id="{BEC524BE-6548-AC46-BB45-5E659AE09CD2}"/>
              </a:ext>
            </a:extLst>
          </p:cNvPr>
          <p:cNvSpPr>
            <a:spLocks noGrp="1"/>
          </p:cNvSpPr>
          <p:nvPr>
            <p:ph idx="1"/>
          </p:nvPr>
        </p:nvSpPr>
        <p:spPr/>
        <p:txBody>
          <a:bodyPr>
            <a:normAutofit fontScale="62500" lnSpcReduction="20000"/>
          </a:bodyPr>
          <a:lstStyle/>
          <a:p>
            <a:r>
              <a:rPr lang="en-US" dirty="0"/>
              <a:t>How do we train a model to classify medical images?</a:t>
            </a:r>
          </a:p>
          <a:p>
            <a:endParaRPr lang="en-US" dirty="0"/>
          </a:p>
          <a:p>
            <a:r>
              <a:rPr lang="en-US" dirty="0"/>
              <a:t>How do we get labels for medical images, and what do they mean (i.e., what is “ground truth”)?</a:t>
            </a:r>
          </a:p>
          <a:p>
            <a:endParaRPr lang="en-US" dirty="0"/>
          </a:p>
          <a:p>
            <a:r>
              <a:rPr lang="en-US" dirty="0"/>
              <a:t>How do we measure performance?</a:t>
            </a:r>
          </a:p>
          <a:p>
            <a:endParaRPr lang="en-US" dirty="0"/>
          </a:p>
          <a:p>
            <a:r>
              <a:rPr lang="en-US" dirty="0"/>
              <a:t>Can we understand why the model makes a certain prediction?</a:t>
            </a:r>
          </a:p>
          <a:p>
            <a:endParaRPr lang="en-US" dirty="0"/>
          </a:p>
          <a:p>
            <a:r>
              <a:rPr lang="en-US" dirty="0"/>
              <a:t>Later: What else can CNNs do in medicine (beyond classification)?</a:t>
            </a:r>
          </a:p>
        </p:txBody>
      </p:sp>
    </p:spTree>
    <p:extLst>
      <p:ext uri="{BB962C8B-B14F-4D97-AF65-F5344CB8AC3E}">
        <p14:creationId xmlns:p14="http://schemas.microsoft.com/office/powerpoint/2010/main" val="2585623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276359" y="5667705"/>
            <a:ext cx="1333122" cy="369332"/>
          </a:xfrm>
          <a:prstGeom prst="rect">
            <a:avLst/>
          </a:prstGeom>
          <a:noFill/>
        </p:spPr>
        <p:txBody>
          <a:bodyPr wrap="none" rtlCol="0">
            <a:spAutoFit/>
          </a:bodyPr>
          <a:lstStyle/>
          <a:p>
            <a:r>
              <a:rPr lang="en-US" b="1" dirty="0">
                <a:solidFill>
                  <a:srgbClr val="0070C0"/>
                </a:solidFill>
              </a:rPr>
              <a:t>Input Image</a:t>
            </a:r>
          </a:p>
        </p:txBody>
      </p:sp>
      <p:grpSp>
        <p:nvGrpSpPr>
          <p:cNvPr id="74" name="Group 73"/>
          <p:cNvGrpSpPr/>
          <p:nvPr/>
        </p:nvGrpSpPr>
        <p:grpSpPr>
          <a:xfrm>
            <a:off x="3637684" y="3930404"/>
            <a:ext cx="882673" cy="1038563"/>
            <a:chOff x="4947337" y="3894439"/>
            <a:chExt cx="1032936" cy="1286500"/>
          </a:xfrm>
        </p:grpSpPr>
        <p:sp>
          <p:nvSpPr>
            <p:cNvPr id="65" name="Diamond 6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iamond 6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Diamond 72"/>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p:cNvSpPr txBox="1"/>
          <p:nvPr/>
        </p:nvSpPr>
        <p:spPr>
          <a:xfrm>
            <a:off x="4635781" y="5820364"/>
            <a:ext cx="1565621" cy="369332"/>
          </a:xfrm>
          <a:prstGeom prst="rect">
            <a:avLst/>
          </a:prstGeom>
          <a:noFill/>
        </p:spPr>
        <p:txBody>
          <a:bodyPr wrap="none" rtlCol="0">
            <a:spAutoFit/>
          </a:bodyPr>
          <a:lstStyle/>
          <a:p>
            <a:r>
              <a:rPr lang="en-US" b="1" dirty="0">
                <a:solidFill>
                  <a:srgbClr val="0070C0"/>
                </a:solidFill>
              </a:rPr>
              <a:t> Layer-1 Filters</a:t>
            </a:r>
          </a:p>
        </p:txBody>
      </p:sp>
      <p:sp>
        <p:nvSpPr>
          <p:cNvPr id="76" name="Left Brace 75"/>
          <p:cNvSpPr/>
          <p:nvPr/>
        </p:nvSpPr>
        <p:spPr>
          <a:xfrm>
            <a:off x="3373838" y="4006404"/>
            <a:ext cx="225679" cy="88630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p:cNvSpPr txBox="1"/>
          <p:nvPr/>
        </p:nvSpPr>
        <p:spPr>
          <a:xfrm>
            <a:off x="1781742" y="4141982"/>
            <a:ext cx="1696683" cy="646331"/>
          </a:xfrm>
          <a:prstGeom prst="rect">
            <a:avLst/>
          </a:prstGeom>
          <a:noFill/>
        </p:spPr>
        <p:txBody>
          <a:bodyPr wrap="none" rtlCol="0">
            <a:spAutoFit/>
          </a:bodyPr>
          <a:lstStyle/>
          <a:p>
            <a:pPr algn="ctr"/>
            <a:r>
              <a:rPr lang="en-US" b="1" dirty="0">
                <a:solidFill>
                  <a:srgbClr val="0070C0"/>
                </a:solidFill>
              </a:rPr>
              <a:t>Layer 1</a:t>
            </a:r>
          </a:p>
          <a:p>
            <a:pPr algn="ctr"/>
            <a:r>
              <a:rPr lang="en-US" b="1" dirty="0">
                <a:solidFill>
                  <a:srgbClr val="0070C0"/>
                </a:solidFill>
              </a:rPr>
              <a:t>Feature “Maps”</a:t>
            </a:r>
          </a:p>
        </p:txBody>
      </p:sp>
      <p:grpSp>
        <p:nvGrpSpPr>
          <p:cNvPr id="163" name="Group 162"/>
          <p:cNvGrpSpPr/>
          <p:nvPr/>
        </p:nvGrpSpPr>
        <p:grpSpPr>
          <a:xfrm>
            <a:off x="3607918" y="5140590"/>
            <a:ext cx="796949" cy="750607"/>
            <a:chOff x="5598410" y="5516700"/>
            <a:chExt cx="964048" cy="907988"/>
          </a:xfrm>
        </p:grpSpPr>
        <p:cxnSp>
          <p:nvCxnSpPr>
            <p:cNvPr id="3" name="Straight Arrow Connector 2"/>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108" name="Group 107"/>
          <p:cNvGrpSpPr/>
          <p:nvPr/>
        </p:nvGrpSpPr>
        <p:grpSpPr>
          <a:xfrm rot="21278205">
            <a:off x="5971140" y="4081115"/>
            <a:ext cx="187353" cy="596868"/>
            <a:chOff x="8457134" y="4235083"/>
            <a:chExt cx="226636" cy="722015"/>
          </a:xfrm>
        </p:grpSpPr>
        <p:grpSp>
          <p:nvGrpSpPr>
            <p:cNvPr id="106" name="Group 105"/>
            <p:cNvGrpSpPr/>
            <p:nvPr/>
          </p:nvGrpSpPr>
          <p:grpSpPr>
            <a:xfrm rot="867278">
              <a:off x="8457134" y="4306650"/>
              <a:ext cx="138191" cy="650448"/>
              <a:chOff x="8473151" y="3559071"/>
              <a:chExt cx="138191" cy="650448"/>
            </a:xfrm>
          </p:grpSpPr>
          <p:sp>
            <p:nvSpPr>
              <p:cNvPr id="99" name="Rectangle 9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1278205">
            <a:off x="6296153" y="4065723"/>
            <a:ext cx="187353" cy="596868"/>
            <a:chOff x="8457134" y="4235083"/>
            <a:chExt cx="226636" cy="722015"/>
          </a:xfrm>
        </p:grpSpPr>
        <p:grpSp>
          <p:nvGrpSpPr>
            <p:cNvPr id="110" name="Group 109"/>
            <p:cNvGrpSpPr/>
            <p:nvPr/>
          </p:nvGrpSpPr>
          <p:grpSpPr>
            <a:xfrm rot="867278">
              <a:off x="8457134" y="4306650"/>
              <a:ext cx="138191" cy="650448"/>
              <a:chOff x="8473151" y="3559071"/>
              <a:chExt cx="138191" cy="650448"/>
            </a:xfrm>
          </p:grpSpPr>
          <p:sp>
            <p:nvSpPr>
              <p:cNvPr id="112" name="Rectangle 11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11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rot="21278205">
            <a:off x="6610485" y="4065154"/>
            <a:ext cx="187353" cy="596868"/>
            <a:chOff x="8457134" y="4235083"/>
            <a:chExt cx="226636" cy="722015"/>
          </a:xfrm>
        </p:grpSpPr>
        <p:grpSp>
          <p:nvGrpSpPr>
            <p:cNvPr id="119" name="Group 118"/>
            <p:cNvGrpSpPr/>
            <p:nvPr/>
          </p:nvGrpSpPr>
          <p:grpSpPr>
            <a:xfrm rot="867278">
              <a:off x="8457134" y="4306650"/>
              <a:ext cx="138191" cy="650448"/>
              <a:chOff x="8473151" y="3559071"/>
              <a:chExt cx="138191" cy="650448"/>
            </a:xfrm>
          </p:grpSpPr>
          <p:sp>
            <p:nvSpPr>
              <p:cNvPr id="121" name="Rectangle 12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Rectangle 11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p:cNvGrpSpPr/>
          <p:nvPr/>
        </p:nvGrpSpPr>
        <p:grpSpPr>
          <a:xfrm rot="21278205">
            <a:off x="6903117" y="4066446"/>
            <a:ext cx="187353" cy="596868"/>
            <a:chOff x="8457134" y="4235083"/>
            <a:chExt cx="226636" cy="722015"/>
          </a:xfrm>
        </p:grpSpPr>
        <p:grpSp>
          <p:nvGrpSpPr>
            <p:cNvPr id="128" name="Group 127"/>
            <p:cNvGrpSpPr/>
            <p:nvPr/>
          </p:nvGrpSpPr>
          <p:grpSpPr>
            <a:xfrm rot="867278">
              <a:off x="8457134" y="4306650"/>
              <a:ext cx="138191" cy="650448"/>
              <a:chOff x="8473151" y="3559071"/>
              <a:chExt cx="138191" cy="650448"/>
            </a:xfrm>
          </p:grpSpPr>
          <p:sp>
            <p:nvSpPr>
              <p:cNvPr id="130" name="Rectangle 12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Rectangle 12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rot="21278205">
            <a:off x="7199637" y="4069213"/>
            <a:ext cx="187353" cy="596868"/>
            <a:chOff x="8457134" y="4235083"/>
            <a:chExt cx="226636" cy="722015"/>
          </a:xfrm>
        </p:grpSpPr>
        <p:grpSp>
          <p:nvGrpSpPr>
            <p:cNvPr id="137" name="Group 136"/>
            <p:cNvGrpSpPr/>
            <p:nvPr/>
          </p:nvGrpSpPr>
          <p:grpSpPr>
            <a:xfrm rot="867278">
              <a:off x="8457134" y="4306650"/>
              <a:ext cx="138191" cy="650448"/>
              <a:chOff x="8473151" y="3559071"/>
              <a:chExt cx="138191" cy="650448"/>
            </a:xfrm>
          </p:grpSpPr>
          <p:sp>
            <p:nvSpPr>
              <p:cNvPr id="139" name="Rectangle 13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13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p:cNvGrpSpPr/>
          <p:nvPr/>
        </p:nvGrpSpPr>
        <p:grpSpPr>
          <a:xfrm rot="21278205">
            <a:off x="7511008" y="4077533"/>
            <a:ext cx="187353" cy="596868"/>
            <a:chOff x="8457134" y="4235083"/>
            <a:chExt cx="226636" cy="722015"/>
          </a:xfrm>
        </p:grpSpPr>
        <p:grpSp>
          <p:nvGrpSpPr>
            <p:cNvPr id="146" name="Group 145"/>
            <p:cNvGrpSpPr/>
            <p:nvPr/>
          </p:nvGrpSpPr>
          <p:grpSpPr>
            <a:xfrm rot="867278">
              <a:off x="8457134" y="4306650"/>
              <a:ext cx="138191" cy="650448"/>
              <a:chOff x="8473151" y="3559071"/>
              <a:chExt cx="138191" cy="650448"/>
            </a:xfrm>
          </p:grpSpPr>
          <p:sp>
            <p:nvSpPr>
              <p:cNvPr id="148" name="Rectangle 14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ectangle 14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rot="21278205">
            <a:off x="7795165" y="4088618"/>
            <a:ext cx="187353" cy="596868"/>
            <a:chOff x="8457134" y="4235083"/>
            <a:chExt cx="226636" cy="722015"/>
          </a:xfrm>
        </p:grpSpPr>
        <p:grpSp>
          <p:nvGrpSpPr>
            <p:cNvPr id="155" name="Group 154"/>
            <p:cNvGrpSpPr/>
            <p:nvPr/>
          </p:nvGrpSpPr>
          <p:grpSpPr>
            <a:xfrm rot="867278">
              <a:off x="8457134" y="4306650"/>
              <a:ext cx="138191" cy="650448"/>
              <a:chOff x="8473151" y="3559071"/>
              <a:chExt cx="138191" cy="650448"/>
            </a:xfrm>
          </p:grpSpPr>
          <p:sp>
            <p:nvSpPr>
              <p:cNvPr id="157" name="Rectangle 15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Rectangle 15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p:cNvGrpSpPr/>
          <p:nvPr/>
        </p:nvGrpSpPr>
        <p:grpSpPr>
          <a:xfrm>
            <a:off x="4788031" y="3792494"/>
            <a:ext cx="796949" cy="750607"/>
            <a:chOff x="5598410" y="5516700"/>
            <a:chExt cx="964048" cy="907988"/>
          </a:xfrm>
        </p:grpSpPr>
        <p:cxnSp>
          <p:nvCxnSpPr>
            <p:cNvPr id="165" name="Straight Arrow Connector 164"/>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9" name="TextBox 168"/>
          <p:cNvSpPr txBox="1"/>
          <p:nvPr/>
        </p:nvSpPr>
        <p:spPr>
          <a:xfrm>
            <a:off x="6254400" y="4737292"/>
            <a:ext cx="1499578" cy="369332"/>
          </a:xfrm>
          <a:prstGeom prst="rect">
            <a:avLst/>
          </a:prstGeom>
          <a:noFill/>
        </p:spPr>
        <p:txBody>
          <a:bodyPr wrap="none" rtlCol="0">
            <a:spAutoFit/>
          </a:bodyPr>
          <a:lstStyle/>
          <a:p>
            <a:r>
              <a:rPr lang="en-US" b="1" dirty="0">
                <a:solidFill>
                  <a:srgbClr val="0070C0"/>
                </a:solidFill>
              </a:rPr>
              <a:t>Layer 2 Filters</a:t>
            </a:r>
          </a:p>
        </p:txBody>
      </p:sp>
      <p:grpSp>
        <p:nvGrpSpPr>
          <p:cNvPr id="170" name="Group 169"/>
          <p:cNvGrpSpPr/>
          <p:nvPr/>
        </p:nvGrpSpPr>
        <p:grpSpPr>
          <a:xfrm>
            <a:off x="4863993" y="2578429"/>
            <a:ext cx="882673" cy="1038563"/>
            <a:chOff x="4947337" y="3894439"/>
            <a:chExt cx="1032936" cy="1286500"/>
          </a:xfrm>
        </p:grpSpPr>
        <p:sp>
          <p:nvSpPr>
            <p:cNvPr id="171" name="Diamond 170"/>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Diamond 171"/>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Diamond 172"/>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Diamond 173"/>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Diamond 175"/>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Diamond 176"/>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Left Brace 177"/>
          <p:cNvSpPr/>
          <p:nvPr/>
        </p:nvSpPr>
        <p:spPr>
          <a:xfrm>
            <a:off x="4395118" y="2591092"/>
            <a:ext cx="225679" cy="88630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p:cNvSpPr txBox="1"/>
          <p:nvPr/>
        </p:nvSpPr>
        <p:spPr>
          <a:xfrm>
            <a:off x="2803021" y="2726669"/>
            <a:ext cx="1696683" cy="646331"/>
          </a:xfrm>
          <a:prstGeom prst="rect">
            <a:avLst/>
          </a:prstGeom>
          <a:noFill/>
        </p:spPr>
        <p:txBody>
          <a:bodyPr wrap="none" rtlCol="0">
            <a:spAutoFit/>
          </a:bodyPr>
          <a:lstStyle/>
          <a:p>
            <a:pPr algn="ctr"/>
            <a:r>
              <a:rPr lang="en-US" b="1" dirty="0">
                <a:solidFill>
                  <a:srgbClr val="0070C0"/>
                </a:solidFill>
              </a:rPr>
              <a:t>Layer 2</a:t>
            </a:r>
          </a:p>
          <a:p>
            <a:pPr algn="ctr"/>
            <a:r>
              <a:rPr lang="en-US" b="1" dirty="0">
                <a:solidFill>
                  <a:srgbClr val="0070C0"/>
                </a:solidFill>
              </a:rPr>
              <a:t>Feature “Maps”</a:t>
            </a:r>
          </a:p>
        </p:txBody>
      </p:sp>
      <p:grpSp>
        <p:nvGrpSpPr>
          <p:cNvPr id="180" name="Group 179"/>
          <p:cNvGrpSpPr/>
          <p:nvPr/>
        </p:nvGrpSpPr>
        <p:grpSpPr>
          <a:xfrm rot="21278205">
            <a:off x="7165341" y="2774077"/>
            <a:ext cx="187353" cy="596868"/>
            <a:chOff x="8457134" y="4235083"/>
            <a:chExt cx="226636" cy="722015"/>
          </a:xfrm>
        </p:grpSpPr>
        <p:grpSp>
          <p:nvGrpSpPr>
            <p:cNvPr id="181" name="Group 180"/>
            <p:cNvGrpSpPr/>
            <p:nvPr/>
          </p:nvGrpSpPr>
          <p:grpSpPr>
            <a:xfrm rot="867278">
              <a:off x="8457134" y="4306650"/>
              <a:ext cx="138191" cy="650448"/>
              <a:chOff x="8473151" y="3559071"/>
              <a:chExt cx="138191" cy="650448"/>
            </a:xfrm>
          </p:grpSpPr>
          <p:sp>
            <p:nvSpPr>
              <p:cNvPr id="183" name="Rectangle 182"/>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Rectangle 181"/>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p:cNvGrpSpPr/>
          <p:nvPr/>
        </p:nvGrpSpPr>
        <p:grpSpPr>
          <a:xfrm rot="21278205">
            <a:off x="7490353" y="2758685"/>
            <a:ext cx="187353" cy="596868"/>
            <a:chOff x="8457134" y="4235083"/>
            <a:chExt cx="226636" cy="722015"/>
          </a:xfrm>
        </p:grpSpPr>
        <p:grpSp>
          <p:nvGrpSpPr>
            <p:cNvPr id="190" name="Group 189"/>
            <p:cNvGrpSpPr/>
            <p:nvPr/>
          </p:nvGrpSpPr>
          <p:grpSpPr>
            <a:xfrm rot="867278">
              <a:off x="8457134" y="4306650"/>
              <a:ext cx="138191" cy="650448"/>
              <a:chOff x="8473151" y="3559071"/>
              <a:chExt cx="138191" cy="650448"/>
            </a:xfrm>
          </p:grpSpPr>
          <p:sp>
            <p:nvSpPr>
              <p:cNvPr id="192" name="Rectangle 19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rot="21278205">
            <a:off x="7805741" y="2743294"/>
            <a:ext cx="187353" cy="596868"/>
            <a:chOff x="8457134" y="4235083"/>
            <a:chExt cx="226636" cy="722015"/>
          </a:xfrm>
        </p:grpSpPr>
        <p:grpSp>
          <p:nvGrpSpPr>
            <p:cNvPr id="199" name="Group 198"/>
            <p:cNvGrpSpPr/>
            <p:nvPr/>
          </p:nvGrpSpPr>
          <p:grpSpPr>
            <a:xfrm rot="867278">
              <a:off x="8457134" y="4306650"/>
              <a:ext cx="138191" cy="650448"/>
              <a:chOff x="8473151" y="3559071"/>
              <a:chExt cx="138191" cy="650448"/>
            </a:xfrm>
          </p:grpSpPr>
          <p:sp>
            <p:nvSpPr>
              <p:cNvPr id="201" name="Rectangle 20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Rectangle 19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p:cNvGrpSpPr/>
          <p:nvPr/>
        </p:nvGrpSpPr>
        <p:grpSpPr>
          <a:xfrm rot="21278205">
            <a:off x="8097318" y="2759407"/>
            <a:ext cx="187353" cy="596868"/>
            <a:chOff x="8457134" y="4235083"/>
            <a:chExt cx="226636" cy="722015"/>
          </a:xfrm>
        </p:grpSpPr>
        <p:grpSp>
          <p:nvGrpSpPr>
            <p:cNvPr id="208" name="Group 207"/>
            <p:cNvGrpSpPr/>
            <p:nvPr/>
          </p:nvGrpSpPr>
          <p:grpSpPr>
            <a:xfrm rot="867278">
              <a:off x="8457134" y="4306650"/>
              <a:ext cx="138191" cy="650448"/>
              <a:chOff x="8473151" y="3559071"/>
              <a:chExt cx="138191" cy="650448"/>
            </a:xfrm>
          </p:grpSpPr>
          <p:sp>
            <p:nvSpPr>
              <p:cNvPr id="210" name="Rectangle 20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6" name="Group 215"/>
          <p:cNvGrpSpPr/>
          <p:nvPr/>
        </p:nvGrpSpPr>
        <p:grpSpPr>
          <a:xfrm rot="21278205">
            <a:off x="8393837" y="2762175"/>
            <a:ext cx="187353" cy="596868"/>
            <a:chOff x="8457134" y="4235083"/>
            <a:chExt cx="226636" cy="722015"/>
          </a:xfrm>
        </p:grpSpPr>
        <p:grpSp>
          <p:nvGrpSpPr>
            <p:cNvPr id="217" name="Group 216"/>
            <p:cNvGrpSpPr/>
            <p:nvPr/>
          </p:nvGrpSpPr>
          <p:grpSpPr>
            <a:xfrm rot="867278">
              <a:off x="8457134" y="4306650"/>
              <a:ext cx="138191" cy="650448"/>
              <a:chOff x="8473151" y="3559071"/>
              <a:chExt cx="138191" cy="650448"/>
            </a:xfrm>
          </p:grpSpPr>
          <p:sp>
            <p:nvSpPr>
              <p:cNvPr id="219" name="Rectangle 21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Rectangle 21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p:cNvGrpSpPr/>
          <p:nvPr/>
        </p:nvGrpSpPr>
        <p:grpSpPr>
          <a:xfrm rot="21278205">
            <a:off x="8705209" y="2770495"/>
            <a:ext cx="187353" cy="596868"/>
            <a:chOff x="8457134" y="4235083"/>
            <a:chExt cx="226636" cy="722015"/>
          </a:xfrm>
        </p:grpSpPr>
        <p:grpSp>
          <p:nvGrpSpPr>
            <p:cNvPr id="226" name="Group 225"/>
            <p:cNvGrpSpPr/>
            <p:nvPr/>
          </p:nvGrpSpPr>
          <p:grpSpPr>
            <a:xfrm rot="867278">
              <a:off x="8457134" y="4306650"/>
              <a:ext cx="138191" cy="650448"/>
              <a:chOff x="8473151" y="3559071"/>
              <a:chExt cx="138191" cy="650448"/>
            </a:xfrm>
          </p:grpSpPr>
          <p:sp>
            <p:nvSpPr>
              <p:cNvPr id="228" name="Rectangle 22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7" name="Rectangle 22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p:cNvGrpSpPr/>
          <p:nvPr/>
        </p:nvGrpSpPr>
        <p:grpSpPr>
          <a:xfrm rot="21278205">
            <a:off x="8989365" y="2781579"/>
            <a:ext cx="187353" cy="596868"/>
            <a:chOff x="8457134" y="4235083"/>
            <a:chExt cx="226636" cy="722015"/>
          </a:xfrm>
        </p:grpSpPr>
        <p:grpSp>
          <p:nvGrpSpPr>
            <p:cNvPr id="235" name="Group 234"/>
            <p:cNvGrpSpPr/>
            <p:nvPr/>
          </p:nvGrpSpPr>
          <p:grpSpPr>
            <a:xfrm rot="867278">
              <a:off x="8457134" y="4306650"/>
              <a:ext cx="138191" cy="650448"/>
              <a:chOff x="8473151" y="3559071"/>
              <a:chExt cx="138191" cy="650448"/>
            </a:xfrm>
          </p:grpSpPr>
          <p:sp>
            <p:nvSpPr>
              <p:cNvPr id="237" name="Rectangle 23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6" name="Rectangle 23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p:cNvGrpSpPr/>
          <p:nvPr/>
        </p:nvGrpSpPr>
        <p:grpSpPr>
          <a:xfrm>
            <a:off x="5982232" y="2485455"/>
            <a:ext cx="796949" cy="750607"/>
            <a:chOff x="5598410" y="5516700"/>
            <a:chExt cx="964048" cy="907988"/>
          </a:xfrm>
        </p:grpSpPr>
        <p:cxnSp>
          <p:nvCxnSpPr>
            <p:cNvPr id="244" name="Straight Arrow Connector 243"/>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248" name="TextBox 247"/>
          <p:cNvSpPr txBox="1"/>
          <p:nvPr/>
        </p:nvSpPr>
        <p:spPr>
          <a:xfrm>
            <a:off x="7448600" y="3430253"/>
            <a:ext cx="1499578" cy="369332"/>
          </a:xfrm>
          <a:prstGeom prst="rect">
            <a:avLst/>
          </a:prstGeom>
          <a:noFill/>
        </p:spPr>
        <p:txBody>
          <a:bodyPr wrap="none" rtlCol="0">
            <a:spAutoFit/>
          </a:bodyPr>
          <a:lstStyle/>
          <a:p>
            <a:r>
              <a:rPr lang="en-US" b="1" dirty="0">
                <a:solidFill>
                  <a:srgbClr val="0070C0"/>
                </a:solidFill>
              </a:rPr>
              <a:t>Layer 3 Filters</a:t>
            </a:r>
          </a:p>
        </p:txBody>
      </p:sp>
      <p:grpSp>
        <p:nvGrpSpPr>
          <p:cNvPr id="249" name="Group 248"/>
          <p:cNvGrpSpPr/>
          <p:nvPr/>
        </p:nvGrpSpPr>
        <p:grpSpPr>
          <a:xfrm>
            <a:off x="6044809" y="1392044"/>
            <a:ext cx="882673" cy="1038563"/>
            <a:chOff x="4947337" y="3894439"/>
            <a:chExt cx="1032936" cy="1286500"/>
          </a:xfrm>
        </p:grpSpPr>
        <p:sp>
          <p:nvSpPr>
            <p:cNvPr id="250" name="Diamond 249"/>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Diamond 250"/>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Diamond 251"/>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Diamond 252"/>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Diamond 253"/>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Diamond 254"/>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Diamond 255"/>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7" name="Left Brace 256"/>
          <p:cNvSpPr/>
          <p:nvPr/>
        </p:nvSpPr>
        <p:spPr>
          <a:xfrm>
            <a:off x="5575933" y="1404705"/>
            <a:ext cx="225679" cy="88630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TextBox 257"/>
          <p:cNvSpPr txBox="1"/>
          <p:nvPr/>
        </p:nvSpPr>
        <p:spPr>
          <a:xfrm>
            <a:off x="3983835" y="1540282"/>
            <a:ext cx="1696683" cy="646331"/>
          </a:xfrm>
          <a:prstGeom prst="rect">
            <a:avLst/>
          </a:prstGeom>
          <a:noFill/>
        </p:spPr>
        <p:txBody>
          <a:bodyPr wrap="none" rtlCol="0">
            <a:spAutoFit/>
          </a:bodyPr>
          <a:lstStyle/>
          <a:p>
            <a:pPr algn="ctr"/>
            <a:r>
              <a:rPr lang="en-US" b="1" dirty="0">
                <a:solidFill>
                  <a:srgbClr val="0070C0"/>
                </a:solidFill>
              </a:rPr>
              <a:t>Layer 3</a:t>
            </a:r>
          </a:p>
          <a:p>
            <a:pPr algn="ctr"/>
            <a:r>
              <a:rPr lang="en-US" b="1" dirty="0">
                <a:solidFill>
                  <a:srgbClr val="0070C0"/>
                </a:solidFill>
              </a:rPr>
              <a:t>Feature “Maps”</a:t>
            </a:r>
          </a:p>
        </p:txBody>
      </p:sp>
      <p:cxnSp>
        <p:nvCxnSpPr>
          <p:cNvPr id="260" name="Straight Arrow Connector 259"/>
          <p:cNvCxnSpPr/>
          <p:nvPr/>
        </p:nvCxnSpPr>
        <p:spPr>
          <a:xfrm flipV="1">
            <a:off x="7139869" y="1973832"/>
            <a:ext cx="1428185" cy="1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588789" y="5696620"/>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4781141" y="5696620"/>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4993273" y="5702331"/>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5194040" y="5702333"/>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5398977" y="5702332"/>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5588567" y="5703156"/>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5788943" y="5703156"/>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01FD45-0996-4AD6-9AD3-29B6D02310BC}"/>
              </a:ext>
            </a:extLst>
          </p:cNvPr>
          <p:cNvSpPr/>
          <p:nvPr/>
        </p:nvSpPr>
        <p:spPr>
          <a:xfrm>
            <a:off x="5872561" y="1235286"/>
            <a:ext cx="5430497" cy="26741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8A2FFD12-8E07-4761-929A-6936D9F698A8}"/>
              </a:ext>
            </a:extLst>
          </p:cNvPr>
          <p:cNvSpPr/>
          <p:nvPr/>
        </p:nvSpPr>
        <p:spPr>
          <a:xfrm>
            <a:off x="7534909" y="5165119"/>
            <a:ext cx="4454649" cy="1200329"/>
          </a:xfrm>
          <a:prstGeom prst="rect">
            <a:avLst/>
          </a:prstGeom>
        </p:spPr>
        <p:txBody>
          <a:bodyPr wrap="square">
            <a:spAutoFit/>
          </a:bodyPr>
          <a:lstStyle/>
          <a:p>
            <a:r>
              <a:rPr lang="en-US" sz="2400" b="1" dirty="0">
                <a:solidFill>
                  <a:srgbClr val="333333"/>
                </a:solidFill>
                <a:latin typeface="Guardian TextSans Web"/>
              </a:rPr>
              <a:t>Feature detectors at the top of the network are typically highly specialized for a particular task </a:t>
            </a:r>
            <a:endParaRPr lang="en-US" sz="2400" b="1" dirty="0"/>
          </a:p>
        </p:txBody>
      </p:sp>
      <p:pic>
        <p:nvPicPr>
          <p:cNvPr id="263" name="Picture 2" descr="Figure 2">
            <a:extLst>
              <a:ext uri="{FF2B5EF4-FFF2-40B4-BE49-F238E27FC236}">
                <a16:creationId xmlns:a16="http://schemas.microsoft.com/office/drawing/2014/main" id="{8B24CB00-7248-C449-B19F-2CC815879C93}"/>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67754" t="50987" r="16449" b="27002"/>
          <a:stretch/>
        </p:blipFill>
        <p:spPr bwMode="auto">
          <a:xfrm>
            <a:off x="2440812" y="5299336"/>
            <a:ext cx="977309" cy="97730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65" name="TextBox 264">
            <a:extLst>
              <a:ext uri="{FF2B5EF4-FFF2-40B4-BE49-F238E27FC236}">
                <a16:creationId xmlns:a16="http://schemas.microsoft.com/office/drawing/2014/main" id="{4B4E6EC9-CA69-2C4C-AFD7-EBBCDA43AE68}"/>
              </a:ext>
            </a:extLst>
          </p:cNvPr>
          <p:cNvSpPr txBox="1"/>
          <p:nvPr/>
        </p:nvSpPr>
        <p:spPr>
          <a:xfrm>
            <a:off x="8748437" y="1807432"/>
            <a:ext cx="2235997" cy="369332"/>
          </a:xfrm>
          <a:prstGeom prst="rect">
            <a:avLst/>
          </a:prstGeom>
          <a:noFill/>
        </p:spPr>
        <p:txBody>
          <a:bodyPr wrap="none" rtlCol="0">
            <a:spAutoFit/>
          </a:bodyPr>
          <a:lstStyle/>
          <a:p>
            <a:r>
              <a:rPr lang="en-US" b="1" dirty="0">
                <a:solidFill>
                  <a:srgbClr val="0070C0"/>
                </a:solidFill>
              </a:rPr>
              <a:t>Malignant or Benign?</a:t>
            </a:r>
          </a:p>
        </p:txBody>
      </p:sp>
      <p:sp>
        <p:nvSpPr>
          <p:cNvPr id="270" name="Title 1">
            <a:extLst>
              <a:ext uri="{FF2B5EF4-FFF2-40B4-BE49-F238E27FC236}">
                <a16:creationId xmlns:a16="http://schemas.microsoft.com/office/drawing/2014/main" id="{171E7E7A-CFFE-4F44-A8B4-E6572950F4B7}"/>
              </a:ext>
            </a:extLst>
          </p:cNvPr>
          <p:cNvSpPr>
            <a:spLocks noGrp="1"/>
          </p:cNvSpPr>
          <p:nvPr>
            <p:ph type="title"/>
          </p:nvPr>
        </p:nvSpPr>
        <p:spPr>
          <a:xfrm>
            <a:off x="-14116" y="0"/>
            <a:ext cx="12192000" cy="1143000"/>
          </a:xfrm>
        </p:spPr>
        <p:txBody>
          <a:bodyPr>
            <a:noAutofit/>
          </a:bodyPr>
          <a:lstStyle/>
          <a:p>
            <a:r>
              <a:rPr lang="en-US" sz="4000" dirty="0"/>
              <a:t>Step 2: Fine-tune the </a:t>
            </a:r>
            <a:r>
              <a:rPr lang="en-US" sz="4000" u="sng" dirty="0"/>
              <a:t>Parameters</a:t>
            </a:r>
            <a:br>
              <a:rPr lang="en-US" sz="4000" u="sng" dirty="0"/>
            </a:br>
            <a:r>
              <a:rPr lang="en-US" sz="2800" dirty="0"/>
              <a:t>“pre-training”, or “transfer learning”</a:t>
            </a:r>
            <a:endParaRPr lang="en-US" sz="4000" dirty="0"/>
          </a:p>
        </p:txBody>
      </p:sp>
    </p:spTree>
    <p:extLst>
      <p:ext uri="{BB962C8B-B14F-4D97-AF65-F5344CB8AC3E}">
        <p14:creationId xmlns:p14="http://schemas.microsoft.com/office/powerpoint/2010/main" val="17063257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276359" y="5667705"/>
            <a:ext cx="1333122" cy="369332"/>
          </a:xfrm>
          <a:prstGeom prst="rect">
            <a:avLst/>
          </a:prstGeom>
          <a:noFill/>
        </p:spPr>
        <p:txBody>
          <a:bodyPr wrap="none" rtlCol="0">
            <a:spAutoFit/>
          </a:bodyPr>
          <a:lstStyle/>
          <a:p>
            <a:r>
              <a:rPr lang="en-US" b="1" dirty="0">
                <a:solidFill>
                  <a:srgbClr val="0070C0"/>
                </a:solidFill>
              </a:rPr>
              <a:t>Input Image</a:t>
            </a:r>
          </a:p>
        </p:txBody>
      </p:sp>
      <p:grpSp>
        <p:nvGrpSpPr>
          <p:cNvPr id="74" name="Group 73"/>
          <p:cNvGrpSpPr/>
          <p:nvPr/>
        </p:nvGrpSpPr>
        <p:grpSpPr>
          <a:xfrm>
            <a:off x="3637684" y="3930404"/>
            <a:ext cx="882673" cy="1038563"/>
            <a:chOff x="4947337" y="3894439"/>
            <a:chExt cx="1032936" cy="1286500"/>
          </a:xfrm>
        </p:grpSpPr>
        <p:sp>
          <p:nvSpPr>
            <p:cNvPr id="65" name="Diamond 64"/>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Diamond 65"/>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Diamond 66"/>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Diamond 69"/>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Diamond 70"/>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Diamond 71"/>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Diamond 72"/>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TextBox 74"/>
          <p:cNvSpPr txBox="1"/>
          <p:nvPr/>
        </p:nvSpPr>
        <p:spPr>
          <a:xfrm>
            <a:off x="4635781" y="5820364"/>
            <a:ext cx="1565621" cy="369332"/>
          </a:xfrm>
          <a:prstGeom prst="rect">
            <a:avLst/>
          </a:prstGeom>
          <a:noFill/>
        </p:spPr>
        <p:txBody>
          <a:bodyPr wrap="none" rtlCol="0">
            <a:spAutoFit/>
          </a:bodyPr>
          <a:lstStyle/>
          <a:p>
            <a:r>
              <a:rPr lang="en-US" b="1" dirty="0">
                <a:solidFill>
                  <a:srgbClr val="0070C0"/>
                </a:solidFill>
              </a:rPr>
              <a:t> Layer-1 Filters</a:t>
            </a:r>
          </a:p>
        </p:txBody>
      </p:sp>
      <p:sp>
        <p:nvSpPr>
          <p:cNvPr id="76" name="Left Brace 75"/>
          <p:cNvSpPr/>
          <p:nvPr/>
        </p:nvSpPr>
        <p:spPr>
          <a:xfrm>
            <a:off x="3373838" y="4006404"/>
            <a:ext cx="225679" cy="88630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p:cNvSpPr txBox="1"/>
          <p:nvPr/>
        </p:nvSpPr>
        <p:spPr>
          <a:xfrm>
            <a:off x="1781742" y="4141982"/>
            <a:ext cx="1696683" cy="646331"/>
          </a:xfrm>
          <a:prstGeom prst="rect">
            <a:avLst/>
          </a:prstGeom>
          <a:noFill/>
        </p:spPr>
        <p:txBody>
          <a:bodyPr wrap="none" rtlCol="0">
            <a:spAutoFit/>
          </a:bodyPr>
          <a:lstStyle/>
          <a:p>
            <a:pPr algn="ctr"/>
            <a:r>
              <a:rPr lang="en-US" b="1" dirty="0">
                <a:solidFill>
                  <a:srgbClr val="0070C0"/>
                </a:solidFill>
              </a:rPr>
              <a:t>Layer 1</a:t>
            </a:r>
          </a:p>
          <a:p>
            <a:pPr algn="ctr"/>
            <a:r>
              <a:rPr lang="en-US" b="1" dirty="0">
                <a:solidFill>
                  <a:srgbClr val="0070C0"/>
                </a:solidFill>
              </a:rPr>
              <a:t>Feature “Maps”</a:t>
            </a:r>
          </a:p>
        </p:txBody>
      </p:sp>
      <p:grpSp>
        <p:nvGrpSpPr>
          <p:cNvPr id="163" name="Group 162"/>
          <p:cNvGrpSpPr/>
          <p:nvPr/>
        </p:nvGrpSpPr>
        <p:grpSpPr>
          <a:xfrm>
            <a:off x="3607918" y="5140590"/>
            <a:ext cx="796949" cy="750607"/>
            <a:chOff x="5598410" y="5516700"/>
            <a:chExt cx="964048" cy="907988"/>
          </a:xfrm>
        </p:grpSpPr>
        <p:cxnSp>
          <p:nvCxnSpPr>
            <p:cNvPr id="3" name="Straight Arrow Connector 2"/>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108" name="Group 107"/>
          <p:cNvGrpSpPr/>
          <p:nvPr/>
        </p:nvGrpSpPr>
        <p:grpSpPr>
          <a:xfrm rot="21278205">
            <a:off x="5971140" y="4081115"/>
            <a:ext cx="187353" cy="596868"/>
            <a:chOff x="8457134" y="4235083"/>
            <a:chExt cx="226636" cy="722015"/>
          </a:xfrm>
        </p:grpSpPr>
        <p:grpSp>
          <p:nvGrpSpPr>
            <p:cNvPr id="106" name="Group 105"/>
            <p:cNvGrpSpPr/>
            <p:nvPr/>
          </p:nvGrpSpPr>
          <p:grpSpPr>
            <a:xfrm rot="867278">
              <a:off x="8457134" y="4306650"/>
              <a:ext cx="138191" cy="650448"/>
              <a:chOff x="8473151" y="3559071"/>
              <a:chExt cx="138191" cy="650448"/>
            </a:xfrm>
          </p:grpSpPr>
          <p:sp>
            <p:nvSpPr>
              <p:cNvPr id="99" name="Rectangle 9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9" name="Group 108"/>
          <p:cNvGrpSpPr/>
          <p:nvPr/>
        </p:nvGrpSpPr>
        <p:grpSpPr>
          <a:xfrm rot="21278205">
            <a:off x="6296153" y="4065723"/>
            <a:ext cx="187353" cy="596868"/>
            <a:chOff x="8457134" y="4235083"/>
            <a:chExt cx="226636" cy="722015"/>
          </a:xfrm>
        </p:grpSpPr>
        <p:grpSp>
          <p:nvGrpSpPr>
            <p:cNvPr id="110" name="Group 109"/>
            <p:cNvGrpSpPr/>
            <p:nvPr/>
          </p:nvGrpSpPr>
          <p:grpSpPr>
            <a:xfrm rot="867278">
              <a:off x="8457134" y="4306650"/>
              <a:ext cx="138191" cy="650448"/>
              <a:chOff x="8473151" y="3559071"/>
              <a:chExt cx="138191" cy="650448"/>
            </a:xfrm>
          </p:grpSpPr>
          <p:sp>
            <p:nvSpPr>
              <p:cNvPr id="112" name="Rectangle 11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1" name="Rectangle 11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8" name="Group 117"/>
          <p:cNvGrpSpPr/>
          <p:nvPr/>
        </p:nvGrpSpPr>
        <p:grpSpPr>
          <a:xfrm rot="21278205">
            <a:off x="6610485" y="4065154"/>
            <a:ext cx="187353" cy="596868"/>
            <a:chOff x="8457134" y="4235083"/>
            <a:chExt cx="226636" cy="722015"/>
          </a:xfrm>
        </p:grpSpPr>
        <p:grpSp>
          <p:nvGrpSpPr>
            <p:cNvPr id="119" name="Group 118"/>
            <p:cNvGrpSpPr/>
            <p:nvPr/>
          </p:nvGrpSpPr>
          <p:grpSpPr>
            <a:xfrm rot="867278">
              <a:off x="8457134" y="4306650"/>
              <a:ext cx="138191" cy="650448"/>
              <a:chOff x="8473151" y="3559071"/>
              <a:chExt cx="138191" cy="650448"/>
            </a:xfrm>
          </p:grpSpPr>
          <p:sp>
            <p:nvSpPr>
              <p:cNvPr id="121" name="Rectangle 12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Rectangle 12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0" name="Rectangle 11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7" name="Group 126"/>
          <p:cNvGrpSpPr/>
          <p:nvPr/>
        </p:nvGrpSpPr>
        <p:grpSpPr>
          <a:xfrm rot="21278205">
            <a:off x="6903117" y="4066446"/>
            <a:ext cx="187353" cy="596868"/>
            <a:chOff x="8457134" y="4235083"/>
            <a:chExt cx="226636" cy="722015"/>
          </a:xfrm>
        </p:grpSpPr>
        <p:grpSp>
          <p:nvGrpSpPr>
            <p:cNvPr id="128" name="Group 127"/>
            <p:cNvGrpSpPr/>
            <p:nvPr/>
          </p:nvGrpSpPr>
          <p:grpSpPr>
            <a:xfrm rot="867278">
              <a:off x="8457134" y="4306650"/>
              <a:ext cx="138191" cy="650448"/>
              <a:chOff x="8473151" y="3559071"/>
              <a:chExt cx="138191" cy="650448"/>
            </a:xfrm>
          </p:grpSpPr>
          <p:sp>
            <p:nvSpPr>
              <p:cNvPr id="130" name="Rectangle 12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9" name="Rectangle 12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p:cNvGrpSpPr/>
          <p:nvPr/>
        </p:nvGrpSpPr>
        <p:grpSpPr>
          <a:xfrm rot="21278205">
            <a:off x="7199637" y="4069213"/>
            <a:ext cx="187353" cy="596868"/>
            <a:chOff x="8457134" y="4235083"/>
            <a:chExt cx="226636" cy="722015"/>
          </a:xfrm>
        </p:grpSpPr>
        <p:grpSp>
          <p:nvGrpSpPr>
            <p:cNvPr id="137" name="Group 136"/>
            <p:cNvGrpSpPr/>
            <p:nvPr/>
          </p:nvGrpSpPr>
          <p:grpSpPr>
            <a:xfrm rot="867278">
              <a:off x="8457134" y="4306650"/>
              <a:ext cx="138191" cy="650448"/>
              <a:chOff x="8473151" y="3559071"/>
              <a:chExt cx="138191" cy="650448"/>
            </a:xfrm>
          </p:grpSpPr>
          <p:sp>
            <p:nvSpPr>
              <p:cNvPr id="139" name="Rectangle 13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8" name="Rectangle 13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p:cNvGrpSpPr/>
          <p:nvPr/>
        </p:nvGrpSpPr>
        <p:grpSpPr>
          <a:xfrm rot="21278205">
            <a:off x="7511008" y="4077533"/>
            <a:ext cx="187353" cy="596868"/>
            <a:chOff x="8457134" y="4235083"/>
            <a:chExt cx="226636" cy="722015"/>
          </a:xfrm>
        </p:grpSpPr>
        <p:grpSp>
          <p:nvGrpSpPr>
            <p:cNvPr id="146" name="Group 145"/>
            <p:cNvGrpSpPr/>
            <p:nvPr/>
          </p:nvGrpSpPr>
          <p:grpSpPr>
            <a:xfrm rot="867278">
              <a:off x="8457134" y="4306650"/>
              <a:ext cx="138191" cy="650448"/>
              <a:chOff x="8473151" y="3559071"/>
              <a:chExt cx="138191" cy="650448"/>
            </a:xfrm>
          </p:grpSpPr>
          <p:sp>
            <p:nvSpPr>
              <p:cNvPr id="148" name="Rectangle 14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7" name="Rectangle 14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p:cNvGrpSpPr/>
          <p:nvPr/>
        </p:nvGrpSpPr>
        <p:grpSpPr>
          <a:xfrm rot="21278205">
            <a:off x="7795165" y="4088618"/>
            <a:ext cx="187353" cy="596868"/>
            <a:chOff x="8457134" y="4235083"/>
            <a:chExt cx="226636" cy="722015"/>
          </a:xfrm>
        </p:grpSpPr>
        <p:grpSp>
          <p:nvGrpSpPr>
            <p:cNvPr id="155" name="Group 154"/>
            <p:cNvGrpSpPr/>
            <p:nvPr/>
          </p:nvGrpSpPr>
          <p:grpSpPr>
            <a:xfrm rot="867278">
              <a:off x="8457134" y="4306650"/>
              <a:ext cx="138191" cy="650448"/>
              <a:chOff x="8473151" y="3559071"/>
              <a:chExt cx="138191" cy="650448"/>
            </a:xfrm>
          </p:grpSpPr>
          <p:sp>
            <p:nvSpPr>
              <p:cNvPr id="157" name="Rectangle 15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6" name="Rectangle 15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4" name="Group 163"/>
          <p:cNvGrpSpPr/>
          <p:nvPr/>
        </p:nvGrpSpPr>
        <p:grpSpPr>
          <a:xfrm>
            <a:off x="4788031" y="3792494"/>
            <a:ext cx="796949" cy="750607"/>
            <a:chOff x="5598410" y="5516700"/>
            <a:chExt cx="964048" cy="907988"/>
          </a:xfrm>
        </p:grpSpPr>
        <p:cxnSp>
          <p:nvCxnSpPr>
            <p:cNvPr id="165" name="Straight Arrow Connector 164"/>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Arrow Connector 165"/>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9" name="TextBox 168"/>
          <p:cNvSpPr txBox="1"/>
          <p:nvPr/>
        </p:nvSpPr>
        <p:spPr>
          <a:xfrm>
            <a:off x="6254400" y="4737292"/>
            <a:ext cx="1499578" cy="369332"/>
          </a:xfrm>
          <a:prstGeom prst="rect">
            <a:avLst/>
          </a:prstGeom>
          <a:noFill/>
        </p:spPr>
        <p:txBody>
          <a:bodyPr wrap="none" rtlCol="0">
            <a:spAutoFit/>
          </a:bodyPr>
          <a:lstStyle/>
          <a:p>
            <a:r>
              <a:rPr lang="en-US" b="1" dirty="0">
                <a:solidFill>
                  <a:srgbClr val="0070C0"/>
                </a:solidFill>
              </a:rPr>
              <a:t>Layer 2 Filters</a:t>
            </a:r>
          </a:p>
        </p:txBody>
      </p:sp>
      <p:grpSp>
        <p:nvGrpSpPr>
          <p:cNvPr id="170" name="Group 169"/>
          <p:cNvGrpSpPr/>
          <p:nvPr/>
        </p:nvGrpSpPr>
        <p:grpSpPr>
          <a:xfrm>
            <a:off x="4863993" y="2578429"/>
            <a:ext cx="882673" cy="1038563"/>
            <a:chOff x="4947337" y="3894439"/>
            <a:chExt cx="1032936" cy="1286500"/>
          </a:xfrm>
        </p:grpSpPr>
        <p:sp>
          <p:nvSpPr>
            <p:cNvPr id="171" name="Diamond 170"/>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Diamond 171"/>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Diamond 172"/>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Diamond 173"/>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Diamond 174"/>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Diamond 175"/>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Diamond 176"/>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8" name="Left Brace 177"/>
          <p:cNvSpPr/>
          <p:nvPr/>
        </p:nvSpPr>
        <p:spPr>
          <a:xfrm>
            <a:off x="4395118" y="2591092"/>
            <a:ext cx="225679" cy="88630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TextBox 178"/>
          <p:cNvSpPr txBox="1"/>
          <p:nvPr/>
        </p:nvSpPr>
        <p:spPr>
          <a:xfrm>
            <a:off x="2803021" y="2726669"/>
            <a:ext cx="1696683" cy="646331"/>
          </a:xfrm>
          <a:prstGeom prst="rect">
            <a:avLst/>
          </a:prstGeom>
          <a:noFill/>
        </p:spPr>
        <p:txBody>
          <a:bodyPr wrap="none" rtlCol="0">
            <a:spAutoFit/>
          </a:bodyPr>
          <a:lstStyle/>
          <a:p>
            <a:pPr algn="ctr"/>
            <a:r>
              <a:rPr lang="en-US" b="1" dirty="0">
                <a:solidFill>
                  <a:srgbClr val="0070C0"/>
                </a:solidFill>
              </a:rPr>
              <a:t>Layer 2</a:t>
            </a:r>
          </a:p>
          <a:p>
            <a:pPr algn="ctr"/>
            <a:r>
              <a:rPr lang="en-US" b="1" dirty="0">
                <a:solidFill>
                  <a:srgbClr val="0070C0"/>
                </a:solidFill>
              </a:rPr>
              <a:t>Feature “Maps”</a:t>
            </a:r>
          </a:p>
        </p:txBody>
      </p:sp>
      <p:grpSp>
        <p:nvGrpSpPr>
          <p:cNvPr id="180" name="Group 179"/>
          <p:cNvGrpSpPr/>
          <p:nvPr/>
        </p:nvGrpSpPr>
        <p:grpSpPr>
          <a:xfrm rot="21278205">
            <a:off x="7165341" y="2774077"/>
            <a:ext cx="187353" cy="596868"/>
            <a:chOff x="8457134" y="4235083"/>
            <a:chExt cx="226636" cy="722015"/>
          </a:xfrm>
        </p:grpSpPr>
        <p:grpSp>
          <p:nvGrpSpPr>
            <p:cNvPr id="181" name="Group 180"/>
            <p:cNvGrpSpPr/>
            <p:nvPr/>
          </p:nvGrpSpPr>
          <p:grpSpPr>
            <a:xfrm rot="867278">
              <a:off x="8457134" y="4306650"/>
              <a:ext cx="138191" cy="650448"/>
              <a:chOff x="8473151" y="3559071"/>
              <a:chExt cx="138191" cy="650448"/>
            </a:xfrm>
          </p:grpSpPr>
          <p:sp>
            <p:nvSpPr>
              <p:cNvPr id="183" name="Rectangle 182"/>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2" name="Rectangle 181"/>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p:cNvGrpSpPr/>
          <p:nvPr/>
        </p:nvGrpSpPr>
        <p:grpSpPr>
          <a:xfrm rot="21278205">
            <a:off x="7490353" y="2758685"/>
            <a:ext cx="187353" cy="596868"/>
            <a:chOff x="8457134" y="4235083"/>
            <a:chExt cx="226636" cy="722015"/>
          </a:xfrm>
        </p:grpSpPr>
        <p:grpSp>
          <p:nvGrpSpPr>
            <p:cNvPr id="190" name="Group 189"/>
            <p:cNvGrpSpPr/>
            <p:nvPr/>
          </p:nvGrpSpPr>
          <p:grpSpPr>
            <a:xfrm rot="867278">
              <a:off x="8457134" y="4306650"/>
              <a:ext cx="138191" cy="650448"/>
              <a:chOff x="8473151" y="3559071"/>
              <a:chExt cx="138191" cy="650448"/>
            </a:xfrm>
          </p:grpSpPr>
          <p:sp>
            <p:nvSpPr>
              <p:cNvPr id="192" name="Rectangle 191"/>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1" name="Rectangle 190"/>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8" name="Group 197"/>
          <p:cNvGrpSpPr/>
          <p:nvPr/>
        </p:nvGrpSpPr>
        <p:grpSpPr>
          <a:xfrm rot="21278205">
            <a:off x="7805741" y="2743294"/>
            <a:ext cx="187353" cy="596868"/>
            <a:chOff x="8457134" y="4235083"/>
            <a:chExt cx="226636" cy="722015"/>
          </a:xfrm>
        </p:grpSpPr>
        <p:grpSp>
          <p:nvGrpSpPr>
            <p:cNvPr id="199" name="Group 198"/>
            <p:cNvGrpSpPr/>
            <p:nvPr/>
          </p:nvGrpSpPr>
          <p:grpSpPr>
            <a:xfrm rot="867278">
              <a:off x="8457134" y="4306650"/>
              <a:ext cx="138191" cy="650448"/>
              <a:chOff x="8473151" y="3559071"/>
              <a:chExt cx="138191" cy="650448"/>
            </a:xfrm>
          </p:grpSpPr>
          <p:sp>
            <p:nvSpPr>
              <p:cNvPr id="201" name="Rectangle 200"/>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0" name="Rectangle 199"/>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7" name="Group 206"/>
          <p:cNvGrpSpPr/>
          <p:nvPr/>
        </p:nvGrpSpPr>
        <p:grpSpPr>
          <a:xfrm rot="21278205">
            <a:off x="8097318" y="2759407"/>
            <a:ext cx="187353" cy="596868"/>
            <a:chOff x="8457134" y="4235083"/>
            <a:chExt cx="226636" cy="722015"/>
          </a:xfrm>
        </p:grpSpPr>
        <p:grpSp>
          <p:nvGrpSpPr>
            <p:cNvPr id="208" name="Group 207"/>
            <p:cNvGrpSpPr/>
            <p:nvPr/>
          </p:nvGrpSpPr>
          <p:grpSpPr>
            <a:xfrm rot="867278">
              <a:off x="8457134" y="4306650"/>
              <a:ext cx="138191" cy="650448"/>
              <a:chOff x="8473151" y="3559071"/>
              <a:chExt cx="138191" cy="650448"/>
            </a:xfrm>
          </p:grpSpPr>
          <p:sp>
            <p:nvSpPr>
              <p:cNvPr id="210" name="Rectangle 209"/>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9" name="Rectangle 208"/>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6" name="Group 215"/>
          <p:cNvGrpSpPr/>
          <p:nvPr/>
        </p:nvGrpSpPr>
        <p:grpSpPr>
          <a:xfrm rot="21278205">
            <a:off x="8393837" y="2762175"/>
            <a:ext cx="187353" cy="596868"/>
            <a:chOff x="8457134" y="4235083"/>
            <a:chExt cx="226636" cy="722015"/>
          </a:xfrm>
        </p:grpSpPr>
        <p:grpSp>
          <p:nvGrpSpPr>
            <p:cNvPr id="217" name="Group 216"/>
            <p:cNvGrpSpPr/>
            <p:nvPr/>
          </p:nvGrpSpPr>
          <p:grpSpPr>
            <a:xfrm rot="867278">
              <a:off x="8457134" y="4306650"/>
              <a:ext cx="138191" cy="650448"/>
              <a:chOff x="8473151" y="3559071"/>
              <a:chExt cx="138191" cy="650448"/>
            </a:xfrm>
          </p:grpSpPr>
          <p:sp>
            <p:nvSpPr>
              <p:cNvPr id="219" name="Rectangle 218"/>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8" name="Rectangle 217"/>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5" name="Group 224"/>
          <p:cNvGrpSpPr/>
          <p:nvPr/>
        </p:nvGrpSpPr>
        <p:grpSpPr>
          <a:xfrm rot="21278205">
            <a:off x="8705209" y="2770495"/>
            <a:ext cx="187353" cy="596868"/>
            <a:chOff x="8457134" y="4235083"/>
            <a:chExt cx="226636" cy="722015"/>
          </a:xfrm>
        </p:grpSpPr>
        <p:grpSp>
          <p:nvGrpSpPr>
            <p:cNvPr id="226" name="Group 225"/>
            <p:cNvGrpSpPr/>
            <p:nvPr/>
          </p:nvGrpSpPr>
          <p:grpSpPr>
            <a:xfrm rot="867278">
              <a:off x="8457134" y="4306650"/>
              <a:ext cx="138191" cy="650448"/>
              <a:chOff x="8473151" y="3559071"/>
              <a:chExt cx="138191" cy="650448"/>
            </a:xfrm>
          </p:grpSpPr>
          <p:sp>
            <p:nvSpPr>
              <p:cNvPr id="228" name="Rectangle 227"/>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Rectangle 230"/>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Rectangle 231"/>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7" name="Rectangle 226"/>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p:cNvGrpSpPr/>
          <p:nvPr/>
        </p:nvGrpSpPr>
        <p:grpSpPr>
          <a:xfrm rot="21278205">
            <a:off x="8989365" y="2781579"/>
            <a:ext cx="187353" cy="596868"/>
            <a:chOff x="8457134" y="4235083"/>
            <a:chExt cx="226636" cy="722015"/>
          </a:xfrm>
        </p:grpSpPr>
        <p:grpSp>
          <p:nvGrpSpPr>
            <p:cNvPr id="235" name="Group 234"/>
            <p:cNvGrpSpPr/>
            <p:nvPr/>
          </p:nvGrpSpPr>
          <p:grpSpPr>
            <a:xfrm rot="867278">
              <a:off x="8457134" y="4306650"/>
              <a:ext cx="138191" cy="650448"/>
              <a:chOff x="8473151" y="3559071"/>
              <a:chExt cx="138191" cy="650448"/>
            </a:xfrm>
          </p:grpSpPr>
          <p:sp>
            <p:nvSpPr>
              <p:cNvPr id="237" name="Rectangle 236"/>
              <p:cNvSpPr/>
              <p:nvPr/>
            </p:nvSpPr>
            <p:spPr>
              <a:xfrm rot="19432322">
                <a:off x="8478176" y="4041348"/>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Rectangle 237"/>
              <p:cNvSpPr/>
              <p:nvPr/>
            </p:nvSpPr>
            <p:spPr>
              <a:xfrm rot="19432322">
                <a:off x="8476501" y="3934175"/>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p:cNvSpPr/>
              <p:nvPr/>
            </p:nvSpPr>
            <p:spPr>
              <a:xfrm rot="19432322">
                <a:off x="8474826" y="3837832"/>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p:cNvSpPr/>
              <p:nvPr/>
            </p:nvSpPr>
            <p:spPr>
              <a:xfrm rot="19432322">
                <a:off x="8473151" y="3741489"/>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Rectangle 240"/>
              <p:cNvSpPr/>
              <p:nvPr/>
            </p:nvSpPr>
            <p:spPr>
              <a:xfrm rot="19432322">
                <a:off x="8473153" y="3645147"/>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p:cNvSpPr/>
              <p:nvPr/>
            </p:nvSpPr>
            <p:spPr>
              <a:xfrm rot="19432322">
                <a:off x="8478177" y="3559071"/>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6" name="Rectangle 235"/>
            <p:cNvSpPr/>
            <p:nvPr/>
          </p:nvSpPr>
          <p:spPr>
            <a:xfrm rot="20423008">
              <a:off x="8550605" y="4235083"/>
              <a:ext cx="133165" cy="168171"/>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3" name="Group 242"/>
          <p:cNvGrpSpPr/>
          <p:nvPr/>
        </p:nvGrpSpPr>
        <p:grpSpPr>
          <a:xfrm>
            <a:off x="5982232" y="2485455"/>
            <a:ext cx="796949" cy="750607"/>
            <a:chOff x="5598410" y="5516700"/>
            <a:chExt cx="964048" cy="907988"/>
          </a:xfrm>
        </p:grpSpPr>
        <p:cxnSp>
          <p:nvCxnSpPr>
            <p:cNvPr id="244" name="Straight Arrow Connector 243"/>
            <p:cNvCxnSpPr/>
            <p:nvPr/>
          </p:nvCxnSpPr>
          <p:spPr>
            <a:xfrm>
              <a:off x="5598410" y="6274996"/>
              <a:ext cx="25995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6313883" y="6288596"/>
              <a:ext cx="248575"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flipV="1">
              <a:off x="6090577" y="5516700"/>
              <a:ext cx="12214" cy="523428"/>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7" name="Oval 246"/>
            <p:cNvSpPr/>
            <p:nvPr/>
          </p:nvSpPr>
          <p:spPr>
            <a:xfrm>
              <a:off x="5975598" y="6174998"/>
              <a:ext cx="248574" cy="249690"/>
            </a:xfrm>
            <a:prstGeom prst="ellips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248" name="TextBox 247"/>
          <p:cNvSpPr txBox="1"/>
          <p:nvPr/>
        </p:nvSpPr>
        <p:spPr>
          <a:xfrm>
            <a:off x="7448600" y="3430253"/>
            <a:ext cx="1499578" cy="369332"/>
          </a:xfrm>
          <a:prstGeom prst="rect">
            <a:avLst/>
          </a:prstGeom>
          <a:noFill/>
        </p:spPr>
        <p:txBody>
          <a:bodyPr wrap="none" rtlCol="0">
            <a:spAutoFit/>
          </a:bodyPr>
          <a:lstStyle/>
          <a:p>
            <a:r>
              <a:rPr lang="en-US" b="1" dirty="0">
                <a:solidFill>
                  <a:srgbClr val="0070C0"/>
                </a:solidFill>
              </a:rPr>
              <a:t>Layer 3 Filters</a:t>
            </a:r>
          </a:p>
        </p:txBody>
      </p:sp>
      <p:grpSp>
        <p:nvGrpSpPr>
          <p:cNvPr id="249" name="Group 248"/>
          <p:cNvGrpSpPr/>
          <p:nvPr/>
        </p:nvGrpSpPr>
        <p:grpSpPr>
          <a:xfrm>
            <a:off x="6044809" y="1392044"/>
            <a:ext cx="882673" cy="1038563"/>
            <a:chOff x="4947337" y="3894439"/>
            <a:chExt cx="1032936" cy="1286500"/>
          </a:xfrm>
        </p:grpSpPr>
        <p:sp>
          <p:nvSpPr>
            <p:cNvPr id="250" name="Diamond 249"/>
            <p:cNvSpPr/>
            <p:nvPr/>
          </p:nvSpPr>
          <p:spPr>
            <a:xfrm rot="749673">
              <a:off x="4947337" y="4442386"/>
              <a:ext cx="901655" cy="738553"/>
            </a:xfrm>
            <a:prstGeom prst="diamond">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Diamond 250"/>
            <p:cNvSpPr/>
            <p:nvPr/>
          </p:nvSpPr>
          <p:spPr>
            <a:xfrm rot="749673">
              <a:off x="4966015" y="4348107"/>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Diamond 251"/>
            <p:cNvSpPr/>
            <p:nvPr/>
          </p:nvSpPr>
          <p:spPr>
            <a:xfrm rot="749673">
              <a:off x="4980189" y="425718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Diamond 252"/>
            <p:cNvSpPr/>
            <p:nvPr/>
          </p:nvSpPr>
          <p:spPr>
            <a:xfrm rot="749673">
              <a:off x="5009465" y="4173093"/>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Diamond 253"/>
            <p:cNvSpPr/>
            <p:nvPr/>
          </p:nvSpPr>
          <p:spPr>
            <a:xfrm rot="749673">
              <a:off x="5028143" y="4078814"/>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Diamond 254"/>
            <p:cNvSpPr/>
            <p:nvPr/>
          </p:nvSpPr>
          <p:spPr>
            <a:xfrm rot="749673">
              <a:off x="5042317" y="3987890"/>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Diamond 255"/>
            <p:cNvSpPr/>
            <p:nvPr/>
          </p:nvSpPr>
          <p:spPr>
            <a:xfrm rot="749673">
              <a:off x="5078618" y="3894439"/>
              <a:ext cx="901655" cy="738553"/>
            </a:xfrm>
            <a:prstGeom prst="diamond">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7" name="Left Brace 256"/>
          <p:cNvSpPr/>
          <p:nvPr/>
        </p:nvSpPr>
        <p:spPr>
          <a:xfrm>
            <a:off x="5575933" y="1404705"/>
            <a:ext cx="225679" cy="886307"/>
          </a:xfrm>
          <a:prstGeom prst="leftBrace">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8" name="TextBox 257"/>
          <p:cNvSpPr txBox="1"/>
          <p:nvPr/>
        </p:nvSpPr>
        <p:spPr>
          <a:xfrm>
            <a:off x="3983835" y="1540282"/>
            <a:ext cx="1696683" cy="646331"/>
          </a:xfrm>
          <a:prstGeom prst="rect">
            <a:avLst/>
          </a:prstGeom>
          <a:noFill/>
        </p:spPr>
        <p:txBody>
          <a:bodyPr wrap="none" rtlCol="0">
            <a:spAutoFit/>
          </a:bodyPr>
          <a:lstStyle/>
          <a:p>
            <a:pPr algn="ctr"/>
            <a:r>
              <a:rPr lang="en-US" b="1" dirty="0">
                <a:solidFill>
                  <a:srgbClr val="0070C0"/>
                </a:solidFill>
              </a:rPr>
              <a:t>Layer 3</a:t>
            </a:r>
          </a:p>
          <a:p>
            <a:pPr algn="ctr"/>
            <a:r>
              <a:rPr lang="en-US" b="1" dirty="0">
                <a:solidFill>
                  <a:srgbClr val="0070C0"/>
                </a:solidFill>
              </a:rPr>
              <a:t>Feature “Maps”</a:t>
            </a:r>
          </a:p>
        </p:txBody>
      </p:sp>
      <p:cxnSp>
        <p:nvCxnSpPr>
          <p:cNvPr id="260" name="Straight Arrow Connector 259"/>
          <p:cNvCxnSpPr/>
          <p:nvPr/>
        </p:nvCxnSpPr>
        <p:spPr>
          <a:xfrm flipV="1">
            <a:off x="7139869" y="1973832"/>
            <a:ext cx="1428185" cy="1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4588789" y="5696620"/>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Rectangle 258"/>
          <p:cNvSpPr/>
          <p:nvPr/>
        </p:nvSpPr>
        <p:spPr>
          <a:xfrm>
            <a:off x="4781141" y="5696620"/>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Rectangle 260"/>
          <p:cNvSpPr/>
          <p:nvPr/>
        </p:nvSpPr>
        <p:spPr>
          <a:xfrm>
            <a:off x="4993273" y="5702331"/>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p:cNvSpPr/>
          <p:nvPr/>
        </p:nvSpPr>
        <p:spPr>
          <a:xfrm>
            <a:off x="5194040" y="5702333"/>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Rectangle 266"/>
          <p:cNvSpPr/>
          <p:nvPr/>
        </p:nvSpPr>
        <p:spPr>
          <a:xfrm>
            <a:off x="5398977" y="5702332"/>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p:cNvSpPr/>
          <p:nvPr/>
        </p:nvSpPr>
        <p:spPr>
          <a:xfrm>
            <a:off x="5588567" y="5703156"/>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p:cNvSpPr/>
          <p:nvPr/>
        </p:nvSpPr>
        <p:spPr>
          <a:xfrm>
            <a:off x="5788943" y="5703156"/>
            <a:ext cx="167235" cy="152379"/>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01FD45-0996-4AD6-9AD3-29B6D02310BC}"/>
              </a:ext>
            </a:extLst>
          </p:cNvPr>
          <p:cNvSpPr/>
          <p:nvPr/>
        </p:nvSpPr>
        <p:spPr>
          <a:xfrm>
            <a:off x="4462017" y="5138622"/>
            <a:ext cx="1770209" cy="14117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Rectangle 261">
            <a:extLst>
              <a:ext uri="{FF2B5EF4-FFF2-40B4-BE49-F238E27FC236}">
                <a16:creationId xmlns:a16="http://schemas.microsoft.com/office/drawing/2014/main" id="{8A2FFD12-8E07-4761-929A-6936D9F698A8}"/>
              </a:ext>
            </a:extLst>
          </p:cNvPr>
          <p:cNvSpPr/>
          <p:nvPr/>
        </p:nvSpPr>
        <p:spPr>
          <a:xfrm>
            <a:off x="7448337" y="5416714"/>
            <a:ext cx="4454649" cy="830997"/>
          </a:xfrm>
          <a:prstGeom prst="rect">
            <a:avLst/>
          </a:prstGeom>
        </p:spPr>
        <p:txBody>
          <a:bodyPr wrap="square">
            <a:spAutoFit/>
          </a:bodyPr>
          <a:lstStyle/>
          <a:p>
            <a:r>
              <a:rPr lang="en-US" sz="2400" b="1" dirty="0">
                <a:solidFill>
                  <a:srgbClr val="333333"/>
                </a:solidFill>
                <a:latin typeface="Guardian TextSans Web"/>
              </a:rPr>
              <a:t>But low-level detectors extract features </a:t>
            </a:r>
            <a:r>
              <a:rPr lang="en-US" sz="2400" b="1" dirty="0">
                <a:solidFill>
                  <a:srgbClr val="FF0000"/>
                </a:solidFill>
                <a:latin typeface="Guardian TextSans Web"/>
              </a:rPr>
              <a:t>universal to all images </a:t>
            </a:r>
            <a:endParaRPr lang="en-US" sz="2400" b="1" dirty="0">
              <a:solidFill>
                <a:srgbClr val="FF0000"/>
              </a:solidFill>
            </a:endParaRPr>
          </a:p>
        </p:txBody>
      </p:sp>
      <p:sp>
        <p:nvSpPr>
          <p:cNvPr id="263" name="TextBox 262">
            <a:extLst>
              <a:ext uri="{FF2B5EF4-FFF2-40B4-BE49-F238E27FC236}">
                <a16:creationId xmlns:a16="http://schemas.microsoft.com/office/drawing/2014/main" id="{C0EC78C6-0A77-6244-9BC6-53E8114DDABB}"/>
              </a:ext>
            </a:extLst>
          </p:cNvPr>
          <p:cNvSpPr txBox="1"/>
          <p:nvPr/>
        </p:nvSpPr>
        <p:spPr>
          <a:xfrm>
            <a:off x="8748437" y="1807432"/>
            <a:ext cx="2235997" cy="369332"/>
          </a:xfrm>
          <a:prstGeom prst="rect">
            <a:avLst/>
          </a:prstGeom>
          <a:noFill/>
        </p:spPr>
        <p:txBody>
          <a:bodyPr wrap="none" rtlCol="0">
            <a:spAutoFit/>
          </a:bodyPr>
          <a:lstStyle/>
          <a:p>
            <a:r>
              <a:rPr lang="en-US" b="1" dirty="0">
                <a:solidFill>
                  <a:srgbClr val="0070C0"/>
                </a:solidFill>
              </a:rPr>
              <a:t>Malignant or Benign?</a:t>
            </a:r>
          </a:p>
        </p:txBody>
      </p:sp>
      <p:pic>
        <p:nvPicPr>
          <p:cNvPr id="265" name="Picture 2" descr="Figure 2">
            <a:extLst>
              <a:ext uri="{FF2B5EF4-FFF2-40B4-BE49-F238E27FC236}">
                <a16:creationId xmlns:a16="http://schemas.microsoft.com/office/drawing/2014/main" id="{8BAA549B-6E4F-134D-A291-DF64E9BBB0AA}"/>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l="67754" t="50987" r="16449" b="27002"/>
          <a:stretch/>
        </p:blipFill>
        <p:spPr bwMode="auto">
          <a:xfrm>
            <a:off x="2440812" y="5299336"/>
            <a:ext cx="977309" cy="977309"/>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70" name="Title 1">
            <a:extLst>
              <a:ext uri="{FF2B5EF4-FFF2-40B4-BE49-F238E27FC236}">
                <a16:creationId xmlns:a16="http://schemas.microsoft.com/office/drawing/2014/main" id="{716A3F87-44D9-8A4C-B16A-93FE4A0332B4}"/>
              </a:ext>
            </a:extLst>
          </p:cNvPr>
          <p:cNvSpPr>
            <a:spLocks noGrp="1"/>
          </p:cNvSpPr>
          <p:nvPr>
            <p:ph type="title"/>
          </p:nvPr>
        </p:nvSpPr>
        <p:spPr>
          <a:xfrm>
            <a:off x="-14116" y="0"/>
            <a:ext cx="12192000" cy="1143000"/>
          </a:xfrm>
        </p:spPr>
        <p:txBody>
          <a:bodyPr>
            <a:noAutofit/>
          </a:bodyPr>
          <a:lstStyle/>
          <a:p>
            <a:r>
              <a:rPr lang="en-US" sz="4000" dirty="0"/>
              <a:t>Step 2: Fine-tune the </a:t>
            </a:r>
            <a:r>
              <a:rPr lang="en-US" sz="4000" u="sng" dirty="0"/>
              <a:t>Parameters</a:t>
            </a:r>
            <a:br>
              <a:rPr lang="en-US" sz="4000" u="sng" dirty="0"/>
            </a:br>
            <a:r>
              <a:rPr lang="en-US" sz="2800" dirty="0"/>
              <a:t>“pre-training”, or “transfer learning”</a:t>
            </a:r>
            <a:endParaRPr lang="en-US" sz="4000" dirty="0"/>
          </a:p>
        </p:txBody>
      </p:sp>
    </p:spTree>
    <p:extLst>
      <p:ext uri="{BB962C8B-B14F-4D97-AF65-F5344CB8AC3E}">
        <p14:creationId xmlns:p14="http://schemas.microsoft.com/office/powerpoint/2010/main" val="521198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103213" y="1697277"/>
            <a:ext cx="7291388" cy="3164563"/>
            <a:chOff x="708660" y="819150"/>
            <a:chExt cx="10949940" cy="521970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 y="819150"/>
              <a:ext cx="5219700" cy="52197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8900" y="819150"/>
              <a:ext cx="5219700" cy="5219700"/>
            </a:xfrm>
            <a:prstGeom prst="rect">
              <a:avLst/>
            </a:prstGeom>
          </p:spPr>
        </p:pic>
      </p:grpSp>
      <p:sp>
        <p:nvSpPr>
          <p:cNvPr id="9" name="Rectangle 8"/>
          <p:cNvSpPr/>
          <p:nvPr/>
        </p:nvSpPr>
        <p:spPr>
          <a:xfrm rot="16200000">
            <a:off x="-1216536" y="3125671"/>
            <a:ext cx="3859711" cy="307777"/>
          </a:xfrm>
          <a:prstGeom prst="rect">
            <a:avLst/>
          </a:prstGeom>
        </p:spPr>
        <p:txBody>
          <a:bodyPr wrap="none">
            <a:spAutoFit/>
          </a:bodyPr>
          <a:lstStyle/>
          <a:p>
            <a:r>
              <a:rPr lang="en-US" sz="1400" dirty="0"/>
              <a:t>https://docs.gimp.org/en/plug-in-convmatrix.html</a:t>
            </a:r>
          </a:p>
        </p:txBody>
      </p:sp>
      <p:sp>
        <p:nvSpPr>
          <p:cNvPr id="12" name="TextBox 11">
            <a:extLst>
              <a:ext uri="{FF2B5EF4-FFF2-40B4-BE49-F238E27FC236}">
                <a16:creationId xmlns:a16="http://schemas.microsoft.com/office/drawing/2014/main" id="{F2D4CA1A-B51E-1A43-9040-5B1152E4C39B}"/>
              </a:ext>
            </a:extLst>
          </p:cNvPr>
          <p:cNvSpPr txBox="1"/>
          <p:nvPr/>
        </p:nvSpPr>
        <p:spPr>
          <a:xfrm>
            <a:off x="9034599" y="2383888"/>
            <a:ext cx="2667297" cy="1569660"/>
          </a:xfrm>
          <a:prstGeom prst="rect">
            <a:avLst/>
          </a:prstGeom>
          <a:noFill/>
        </p:spPr>
        <p:txBody>
          <a:bodyPr wrap="square" rtlCol="0">
            <a:spAutoFit/>
          </a:bodyPr>
          <a:lstStyle/>
          <a:p>
            <a:r>
              <a:rPr lang="en-US" sz="2400" dirty="0"/>
              <a:t>A filter that detects edges may be useful for many classification tasks.</a:t>
            </a:r>
          </a:p>
        </p:txBody>
      </p:sp>
    </p:spTree>
    <p:extLst>
      <p:ext uri="{BB962C8B-B14F-4D97-AF65-F5344CB8AC3E}">
        <p14:creationId xmlns:p14="http://schemas.microsoft.com/office/powerpoint/2010/main" val="2436255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68" y="253957"/>
            <a:ext cx="11900770" cy="737166"/>
          </a:xfrm>
        </p:spPr>
        <p:txBody>
          <a:bodyPr>
            <a:normAutofit fontScale="90000"/>
          </a:bodyPr>
          <a:lstStyle/>
          <a:p>
            <a:r>
              <a:rPr lang="en-US" dirty="0"/>
              <a:t>Pre-training, in brief</a:t>
            </a:r>
          </a:p>
        </p:txBody>
      </p:sp>
      <p:sp>
        <p:nvSpPr>
          <p:cNvPr id="7" name="Rectangle 6"/>
          <p:cNvSpPr/>
          <p:nvPr/>
        </p:nvSpPr>
        <p:spPr>
          <a:xfrm>
            <a:off x="843680" y="1672390"/>
            <a:ext cx="10511946" cy="4524315"/>
          </a:xfrm>
          <a:prstGeom prst="rect">
            <a:avLst/>
          </a:prstGeom>
        </p:spPr>
        <p:txBody>
          <a:bodyPr wrap="square">
            <a:spAutoFit/>
          </a:bodyPr>
          <a:lstStyle/>
          <a:p>
            <a:pPr marL="514350" indent="-514350">
              <a:buAutoNum type="arabicParenR"/>
            </a:pPr>
            <a:r>
              <a:rPr lang="en-US" sz="3200" dirty="0">
                <a:solidFill>
                  <a:srgbClr val="333333"/>
                </a:solidFill>
                <a:latin typeface="Arial" panose="020B0604020202020204" pitchFamily="34" charset="0"/>
              </a:rPr>
              <a:t>fine-tuning a pre-trained model tends to be </a:t>
            </a:r>
            <a:r>
              <a:rPr lang="en-US" sz="3200" b="1" dirty="0">
                <a:solidFill>
                  <a:srgbClr val="333333"/>
                </a:solidFill>
                <a:latin typeface="Arial" panose="020B0604020202020204" pitchFamily="34" charset="0"/>
              </a:rPr>
              <a:t>at least as good as learning from scratch </a:t>
            </a:r>
          </a:p>
          <a:p>
            <a:pPr lvl="1"/>
            <a:r>
              <a:rPr lang="en-US" sz="3200" dirty="0">
                <a:solidFill>
                  <a:srgbClr val="333333"/>
                </a:solidFill>
                <a:latin typeface="Arial" panose="020B0604020202020204" pitchFamily="34" charset="0"/>
              </a:rPr>
              <a:t>(empirical result)</a:t>
            </a:r>
          </a:p>
          <a:p>
            <a:pPr marL="342900" indent="-342900">
              <a:buAutoNum type="arabicParenR"/>
            </a:pPr>
            <a:endParaRPr lang="en-US" sz="3200" dirty="0">
              <a:solidFill>
                <a:srgbClr val="333333"/>
              </a:solidFill>
              <a:latin typeface="Arial" panose="020B0604020202020204" pitchFamily="34" charset="0"/>
            </a:endParaRPr>
          </a:p>
          <a:p>
            <a:r>
              <a:rPr lang="en-US" sz="3200" dirty="0">
                <a:solidFill>
                  <a:srgbClr val="333333"/>
                </a:solidFill>
                <a:latin typeface="Arial" panose="020B0604020202020204" pitchFamily="34" charset="0"/>
              </a:rPr>
              <a:t>2) freeze early layers and fine-tune later layers</a:t>
            </a:r>
          </a:p>
          <a:p>
            <a:r>
              <a:rPr lang="en-US" sz="3200" dirty="0">
                <a:solidFill>
                  <a:srgbClr val="333333"/>
                </a:solidFill>
                <a:latin typeface="Arial" panose="020B0604020202020204" pitchFamily="34" charset="0"/>
              </a:rPr>
              <a:t>	</a:t>
            </a:r>
            <a:r>
              <a:rPr lang="en-US" sz="3200" b="1" dirty="0">
                <a:solidFill>
                  <a:srgbClr val="333333"/>
                </a:solidFill>
                <a:latin typeface="Arial" panose="020B0604020202020204" pitchFamily="34" charset="0"/>
              </a:rPr>
              <a:t>more data → fine-tune more layers</a:t>
            </a:r>
          </a:p>
          <a:p>
            <a:endParaRPr lang="en-US" sz="3200" dirty="0">
              <a:solidFill>
                <a:srgbClr val="333333"/>
              </a:solidFill>
              <a:latin typeface="Arial" panose="020B0604020202020204" pitchFamily="34" charset="0"/>
            </a:endParaRPr>
          </a:p>
          <a:p>
            <a:r>
              <a:rPr lang="en-US" sz="3200" dirty="0">
                <a:solidFill>
                  <a:srgbClr val="333333"/>
                </a:solidFill>
                <a:latin typeface="Arial" panose="020B0604020202020204" pitchFamily="34" charset="0"/>
              </a:rPr>
              <a:t>3) best tuning depth depends on the application, and 	should be explored</a:t>
            </a:r>
            <a:endParaRPr lang="en-US" sz="3200" dirty="0"/>
          </a:p>
        </p:txBody>
      </p:sp>
    </p:spTree>
    <p:extLst>
      <p:ext uri="{BB962C8B-B14F-4D97-AF65-F5344CB8AC3E}">
        <p14:creationId xmlns:p14="http://schemas.microsoft.com/office/powerpoint/2010/main" val="417714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268" y="1137236"/>
            <a:ext cx="11900770" cy="2878805"/>
          </a:xfrm>
          <a:prstGeom prst="rect">
            <a:avLst/>
          </a:prstGeom>
          <a:ln>
            <a:noFill/>
          </a:ln>
        </p:spPr>
        <p:style>
          <a:lnRef idx="2">
            <a:schemeClr val="dk1"/>
          </a:lnRef>
          <a:fillRef idx="1">
            <a:schemeClr val="lt1"/>
          </a:fillRef>
          <a:effectRef idx="0">
            <a:schemeClr val="dk1"/>
          </a:effectRef>
          <a:fontRef idx="minor">
            <a:schemeClr val="dk1"/>
          </a:fontRef>
        </p:style>
      </p:pic>
      <p:sp>
        <p:nvSpPr>
          <p:cNvPr id="5" name="Title 1"/>
          <p:cNvSpPr>
            <a:spLocks noGrp="1"/>
          </p:cNvSpPr>
          <p:nvPr>
            <p:ph type="title"/>
          </p:nvPr>
        </p:nvSpPr>
        <p:spPr>
          <a:xfrm>
            <a:off x="149268" y="139657"/>
            <a:ext cx="11900770" cy="737166"/>
          </a:xfrm>
        </p:spPr>
        <p:txBody>
          <a:bodyPr>
            <a:normAutofit fontScale="90000"/>
          </a:bodyPr>
          <a:lstStyle/>
          <a:p>
            <a:r>
              <a:rPr lang="en-US" dirty="0"/>
              <a:t>Repurposing the Inception v3 CNN</a:t>
            </a:r>
          </a:p>
        </p:txBody>
      </p:sp>
      <p:sp>
        <p:nvSpPr>
          <p:cNvPr id="6" name="Content Placeholder 2"/>
          <p:cNvSpPr>
            <a:spLocks noGrp="1"/>
          </p:cNvSpPr>
          <p:nvPr>
            <p:ph idx="1"/>
          </p:nvPr>
        </p:nvSpPr>
        <p:spPr>
          <a:xfrm>
            <a:off x="315523" y="4738255"/>
            <a:ext cx="11613242" cy="1634836"/>
          </a:xfrm>
        </p:spPr>
        <p:txBody>
          <a:bodyPr numCol="1">
            <a:normAutofit/>
          </a:bodyPr>
          <a:lstStyle/>
          <a:p>
            <a:pPr>
              <a:buFont typeface="Courier New" panose="02070309020205020404" pitchFamily="49" charset="0"/>
              <a:buChar char="o"/>
            </a:pPr>
            <a:r>
              <a:rPr lang="en-US" sz="2400" dirty="0">
                <a:latin typeface="Arial" panose="020B0604020202020204" pitchFamily="34" charset="0"/>
                <a:cs typeface="Arial" panose="020B0604020202020204" pitchFamily="34" charset="0"/>
              </a:rPr>
              <a:t>Begin with a model trained on ImageNet (to classify everyday images)</a:t>
            </a:r>
          </a:p>
          <a:p>
            <a:pPr>
              <a:buFont typeface="Courier New" panose="02070309020205020404" pitchFamily="49" charset="0"/>
              <a:buChar char="o"/>
            </a:pPr>
            <a:r>
              <a:rPr lang="en-US" sz="2400" dirty="0">
                <a:latin typeface="Arial" panose="020B0604020202020204" pitchFamily="34" charset="0"/>
                <a:cs typeface="Arial" panose="020B0604020202020204" pitchFamily="34" charset="0"/>
              </a:rPr>
              <a:t>Modify the </a:t>
            </a:r>
            <a:r>
              <a:rPr lang="en-US" sz="2400" u="sng" dirty="0">
                <a:latin typeface="Arial" panose="020B0604020202020204" pitchFamily="34" charset="0"/>
                <a:cs typeface="Arial" panose="020B0604020202020204" pitchFamily="34" charset="0"/>
              </a:rPr>
              <a:t>architecture</a:t>
            </a:r>
            <a:r>
              <a:rPr lang="en-US" sz="2400" dirty="0">
                <a:latin typeface="Arial" panose="020B0604020202020204" pitchFamily="34" charset="0"/>
                <a:cs typeface="Arial" panose="020B0604020202020204" pitchFamily="34" charset="0"/>
              </a:rPr>
              <a:t> to match the new number of training classes</a:t>
            </a:r>
            <a:endParaRPr lang="en-US" sz="2400" u="sng" dirty="0">
              <a:latin typeface="Arial" panose="020B0604020202020204" pitchFamily="34" charset="0"/>
              <a:cs typeface="Arial" panose="020B0604020202020204" pitchFamily="34" charset="0"/>
            </a:endParaRPr>
          </a:p>
          <a:p>
            <a:pPr>
              <a:buFont typeface="Courier New" panose="02070309020205020404" pitchFamily="49" charset="0"/>
              <a:buChar char="o"/>
            </a:pPr>
            <a:r>
              <a:rPr lang="en-US" sz="2400" dirty="0">
                <a:latin typeface="Arial" panose="020B0604020202020204" pitchFamily="34" charset="0"/>
                <a:cs typeface="Arial" panose="020B0604020202020204" pitchFamily="34" charset="0"/>
              </a:rPr>
              <a:t>Fine-tune </a:t>
            </a:r>
            <a:r>
              <a:rPr lang="en-US" sz="2400" u="sng" dirty="0">
                <a:latin typeface="Arial" panose="020B0604020202020204" pitchFamily="34" charset="0"/>
                <a:cs typeface="Arial" panose="020B0604020202020204" pitchFamily="34" charset="0"/>
              </a:rPr>
              <a:t>parameters</a:t>
            </a:r>
            <a:r>
              <a:rPr lang="en-US" sz="2400" dirty="0">
                <a:latin typeface="Arial" panose="020B0604020202020204" pitchFamily="34" charset="0"/>
                <a:cs typeface="Arial" panose="020B0604020202020204" pitchFamily="34" charset="0"/>
              </a:rPr>
              <a:t> using images of skin lesions</a:t>
            </a:r>
          </a:p>
        </p:txBody>
      </p:sp>
    </p:spTree>
    <p:extLst>
      <p:ext uri="{BB962C8B-B14F-4D97-AF65-F5344CB8AC3E}">
        <p14:creationId xmlns:p14="http://schemas.microsoft.com/office/powerpoint/2010/main" val="1722247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35428"/>
          <a:stretch/>
        </p:blipFill>
        <p:spPr>
          <a:xfrm>
            <a:off x="-140018" y="1130268"/>
            <a:ext cx="9667875" cy="4674327"/>
          </a:xfrm>
          <a:prstGeom prst="rect">
            <a:avLst/>
          </a:prstGeom>
        </p:spPr>
      </p:pic>
      <p:sp>
        <p:nvSpPr>
          <p:cNvPr id="5" name="Rectangle 4"/>
          <p:cNvSpPr/>
          <p:nvPr/>
        </p:nvSpPr>
        <p:spPr>
          <a:xfrm>
            <a:off x="4693920" y="6058041"/>
            <a:ext cx="7498080" cy="369332"/>
          </a:xfrm>
          <a:prstGeom prst="rect">
            <a:avLst/>
          </a:prstGeom>
        </p:spPr>
        <p:txBody>
          <a:bodyPr wrap="square">
            <a:spAutoFit/>
          </a:bodyPr>
          <a:lstStyle/>
          <a:p>
            <a:r>
              <a:rPr lang="en-US" dirty="0"/>
              <a:t>https://github.com/tensorflow/models/tree/master/research/slim#Pretrained</a:t>
            </a:r>
          </a:p>
        </p:txBody>
      </p:sp>
      <p:sp>
        <p:nvSpPr>
          <p:cNvPr id="6" name="Title 1">
            <a:extLst>
              <a:ext uri="{FF2B5EF4-FFF2-40B4-BE49-F238E27FC236}">
                <a16:creationId xmlns:a16="http://schemas.microsoft.com/office/drawing/2014/main" id="{BC99C070-CB5E-3A48-877C-4C5BD5CCC719}"/>
              </a:ext>
            </a:extLst>
          </p:cNvPr>
          <p:cNvSpPr>
            <a:spLocks noGrp="1"/>
          </p:cNvSpPr>
          <p:nvPr>
            <p:ph type="title"/>
          </p:nvPr>
        </p:nvSpPr>
        <p:spPr>
          <a:xfrm>
            <a:off x="149268" y="139657"/>
            <a:ext cx="11900770" cy="737166"/>
          </a:xfrm>
        </p:spPr>
        <p:txBody>
          <a:bodyPr>
            <a:noAutofit/>
          </a:bodyPr>
          <a:lstStyle/>
          <a:p>
            <a:r>
              <a:rPr lang="en-US" sz="3600" dirty="0"/>
              <a:t>Inception v3 and many other models are freely available</a:t>
            </a:r>
          </a:p>
        </p:txBody>
      </p:sp>
      <p:sp>
        <p:nvSpPr>
          <p:cNvPr id="3" name="TextBox 2">
            <a:extLst>
              <a:ext uri="{FF2B5EF4-FFF2-40B4-BE49-F238E27FC236}">
                <a16:creationId xmlns:a16="http://schemas.microsoft.com/office/drawing/2014/main" id="{29ED3DB9-04C6-4F46-87F6-A523D84DC52A}"/>
              </a:ext>
            </a:extLst>
          </p:cNvPr>
          <p:cNvSpPr txBox="1"/>
          <p:nvPr/>
        </p:nvSpPr>
        <p:spPr>
          <a:xfrm>
            <a:off x="9527857" y="2344047"/>
            <a:ext cx="2189526" cy="2246769"/>
          </a:xfrm>
          <a:prstGeom prst="rect">
            <a:avLst/>
          </a:prstGeom>
          <a:noFill/>
        </p:spPr>
        <p:txBody>
          <a:bodyPr wrap="square" rtlCol="0">
            <a:spAutoFit/>
          </a:bodyPr>
          <a:lstStyle/>
          <a:p>
            <a:r>
              <a:rPr lang="en-US" sz="2000" b="1" dirty="0"/>
              <a:t>TF-Slim Code:</a:t>
            </a:r>
          </a:p>
          <a:p>
            <a:r>
              <a:rPr lang="en-US" sz="2000" dirty="0"/>
              <a:t>Defines the model architecture</a:t>
            </a:r>
          </a:p>
          <a:p>
            <a:pPr marL="285750" indent="-285750">
              <a:buFontTx/>
              <a:buChar char="-"/>
            </a:pPr>
            <a:endParaRPr lang="en-US" sz="2000" dirty="0"/>
          </a:p>
          <a:p>
            <a:r>
              <a:rPr lang="en-US" sz="2000" b="1" dirty="0"/>
              <a:t>Checkpoint File:</a:t>
            </a:r>
          </a:p>
          <a:p>
            <a:r>
              <a:rPr lang="en-US" sz="2000" dirty="0"/>
              <a:t>Trained model parameters</a:t>
            </a:r>
          </a:p>
        </p:txBody>
      </p:sp>
    </p:spTree>
    <p:extLst>
      <p:ext uri="{BB962C8B-B14F-4D97-AF65-F5344CB8AC3E}">
        <p14:creationId xmlns:p14="http://schemas.microsoft.com/office/powerpoint/2010/main" val="23683845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79F41-5D07-FD4A-99B6-BF6D321B1D3D}"/>
              </a:ext>
            </a:extLst>
          </p:cNvPr>
          <p:cNvSpPr>
            <a:spLocks noGrp="1"/>
          </p:cNvSpPr>
          <p:nvPr>
            <p:ph type="title"/>
          </p:nvPr>
        </p:nvSpPr>
        <p:spPr/>
        <p:txBody>
          <a:bodyPr>
            <a:normAutofit fontScale="90000"/>
          </a:bodyPr>
          <a:lstStyle/>
          <a:p>
            <a:r>
              <a:rPr lang="en-US" dirty="0"/>
              <a:t>“Ground Truth” in Medicine</a:t>
            </a:r>
          </a:p>
        </p:txBody>
      </p:sp>
      <p:sp>
        <p:nvSpPr>
          <p:cNvPr id="3" name="Text Placeholder 2">
            <a:extLst>
              <a:ext uri="{FF2B5EF4-FFF2-40B4-BE49-F238E27FC236}">
                <a16:creationId xmlns:a16="http://schemas.microsoft.com/office/drawing/2014/main" id="{5A43C11F-679D-8A4F-84DF-40BD399B9916}"/>
              </a:ext>
            </a:extLst>
          </p:cNvPr>
          <p:cNvSpPr>
            <a:spLocks noGrp="1"/>
          </p:cNvSpPr>
          <p:nvPr>
            <p:ph type="body" idx="1"/>
          </p:nvPr>
        </p:nvSpPr>
        <p:spPr/>
        <p:txBody>
          <a:bodyPr/>
          <a:lstStyle/>
          <a:p>
            <a:r>
              <a:rPr lang="en-US" dirty="0"/>
              <a:t>What are the labels?</a:t>
            </a:r>
          </a:p>
        </p:txBody>
      </p:sp>
    </p:spTree>
    <p:extLst>
      <p:ext uri="{BB962C8B-B14F-4D97-AF65-F5344CB8AC3E}">
        <p14:creationId xmlns:p14="http://schemas.microsoft.com/office/powerpoint/2010/main" val="1695820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7C264-42A2-7C45-80E3-D2CB63A391C5}"/>
              </a:ext>
            </a:extLst>
          </p:cNvPr>
          <p:cNvSpPr>
            <a:spLocks noGrp="1"/>
          </p:cNvSpPr>
          <p:nvPr>
            <p:ph type="title"/>
          </p:nvPr>
        </p:nvSpPr>
        <p:spPr>
          <a:xfrm>
            <a:off x="609600" y="0"/>
            <a:ext cx="10972800" cy="1143000"/>
          </a:xfrm>
        </p:spPr>
        <p:txBody>
          <a:bodyPr>
            <a:normAutofit fontScale="90000"/>
          </a:bodyPr>
          <a:lstStyle/>
          <a:p>
            <a:r>
              <a:rPr lang="en-US" dirty="0" err="1"/>
              <a:t>Esteva</a:t>
            </a:r>
            <a:r>
              <a:rPr lang="en-US" dirty="0"/>
              <a:t> et al: Two Types of Labels</a:t>
            </a:r>
          </a:p>
        </p:txBody>
      </p:sp>
      <p:pic>
        <p:nvPicPr>
          <p:cNvPr id="4" name="Picture 3">
            <a:extLst>
              <a:ext uri="{FF2B5EF4-FFF2-40B4-BE49-F238E27FC236}">
                <a16:creationId xmlns:a16="http://schemas.microsoft.com/office/drawing/2014/main" id="{DB235C9E-2F04-0F4B-8756-50714F6AC253}"/>
              </a:ext>
            </a:extLst>
          </p:cNvPr>
          <p:cNvPicPr>
            <a:picLocks noChangeAspect="1"/>
          </p:cNvPicPr>
          <p:nvPr/>
        </p:nvPicPr>
        <p:blipFill>
          <a:blip r:embed="rId3"/>
          <a:stretch>
            <a:fillRect/>
          </a:stretch>
        </p:blipFill>
        <p:spPr>
          <a:xfrm>
            <a:off x="6475911" y="2394494"/>
            <a:ext cx="4648200" cy="3479800"/>
          </a:xfrm>
          <a:prstGeom prst="rect">
            <a:avLst/>
          </a:prstGeom>
          <a:ln>
            <a:solidFill>
              <a:schemeClr val="tx1"/>
            </a:solidFill>
          </a:ln>
        </p:spPr>
      </p:pic>
      <p:pic>
        <p:nvPicPr>
          <p:cNvPr id="5" name="Picture 4">
            <a:extLst>
              <a:ext uri="{FF2B5EF4-FFF2-40B4-BE49-F238E27FC236}">
                <a16:creationId xmlns:a16="http://schemas.microsoft.com/office/drawing/2014/main" id="{690BA4F3-8E75-934C-94D3-90BA6D5F1424}"/>
              </a:ext>
            </a:extLst>
          </p:cNvPr>
          <p:cNvPicPr>
            <a:picLocks noChangeAspect="1"/>
          </p:cNvPicPr>
          <p:nvPr/>
        </p:nvPicPr>
        <p:blipFill rotWithShape="1">
          <a:blip r:embed="rId4"/>
          <a:srcRect l="24747" r="-1"/>
          <a:stretch/>
        </p:blipFill>
        <p:spPr>
          <a:xfrm>
            <a:off x="1002574" y="2394494"/>
            <a:ext cx="4648200" cy="3479800"/>
          </a:xfrm>
          <a:prstGeom prst="rect">
            <a:avLst/>
          </a:prstGeom>
          <a:ln>
            <a:solidFill>
              <a:schemeClr val="tx1"/>
            </a:solidFill>
          </a:ln>
        </p:spPr>
      </p:pic>
      <p:sp>
        <p:nvSpPr>
          <p:cNvPr id="6" name="TextBox 5">
            <a:extLst>
              <a:ext uri="{FF2B5EF4-FFF2-40B4-BE49-F238E27FC236}">
                <a16:creationId xmlns:a16="http://schemas.microsoft.com/office/drawing/2014/main" id="{88B04F8C-32E5-F545-B116-C9AEA218A35F}"/>
              </a:ext>
            </a:extLst>
          </p:cNvPr>
          <p:cNvSpPr txBox="1"/>
          <p:nvPr/>
        </p:nvSpPr>
        <p:spPr>
          <a:xfrm>
            <a:off x="1190897" y="1584081"/>
            <a:ext cx="4271554" cy="400110"/>
          </a:xfrm>
          <a:prstGeom prst="rect">
            <a:avLst/>
          </a:prstGeom>
          <a:noFill/>
        </p:spPr>
        <p:txBody>
          <a:bodyPr wrap="square" rtlCol="0">
            <a:spAutoFit/>
          </a:bodyPr>
          <a:lstStyle/>
          <a:p>
            <a:r>
              <a:rPr lang="en-US" sz="2000" dirty="0"/>
              <a:t>All images: dermatologists’ annotations</a:t>
            </a:r>
          </a:p>
        </p:txBody>
      </p:sp>
      <p:sp>
        <p:nvSpPr>
          <p:cNvPr id="7" name="TextBox 6">
            <a:extLst>
              <a:ext uri="{FF2B5EF4-FFF2-40B4-BE49-F238E27FC236}">
                <a16:creationId xmlns:a16="http://schemas.microsoft.com/office/drawing/2014/main" id="{119ED8B5-36DC-6741-B38D-364CD8C036D1}"/>
              </a:ext>
            </a:extLst>
          </p:cNvPr>
          <p:cNvSpPr txBox="1"/>
          <p:nvPr/>
        </p:nvSpPr>
        <p:spPr>
          <a:xfrm>
            <a:off x="6664234" y="1587556"/>
            <a:ext cx="4271554" cy="400110"/>
          </a:xfrm>
          <a:prstGeom prst="rect">
            <a:avLst/>
          </a:prstGeom>
          <a:noFill/>
        </p:spPr>
        <p:txBody>
          <a:bodyPr wrap="square" rtlCol="0">
            <a:spAutoFit/>
          </a:bodyPr>
          <a:lstStyle/>
          <a:p>
            <a:pPr algn="ctr"/>
            <a:r>
              <a:rPr lang="en-US" sz="2000" dirty="0"/>
              <a:t>Some images: biopsy results</a:t>
            </a:r>
          </a:p>
        </p:txBody>
      </p:sp>
    </p:spTree>
    <p:extLst>
      <p:ext uri="{BB962C8B-B14F-4D97-AF65-F5344CB8AC3E}">
        <p14:creationId xmlns:p14="http://schemas.microsoft.com/office/powerpoint/2010/main" val="6277438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80A7D-BAD2-0742-8371-72BB569485F9}"/>
              </a:ext>
            </a:extLst>
          </p:cNvPr>
          <p:cNvSpPr>
            <a:spLocks noGrp="1"/>
          </p:cNvSpPr>
          <p:nvPr>
            <p:ph type="title"/>
          </p:nvPr>
        </p:nvSpPr>
        <p:spPr>
          <a:xfrm>
            <a:off x="609600" y="0"/>
            <a:ext cx="10972800" cy="1143000"/>
          </a:xfrm>
        </p:spPr>
        <p:txBody>
          <a:bodyPr>
            <a:normAutofit/>
          </a:bodyPr>
          <a:lstStyle/>
          <a:p>
            <a:r>
              <a:rPr lang="en-US" sz="4800" dirty="0"/>
              <a:t>Two Rounds of Evaluation</a:t>
            </a:r>
          </a:p>
        </p:txBody>
      </p:sp>
      <p:sp>
        <p:nvSpPr>
          <p:cNvPr id="3" name="Content Placeholder 2">
            <a:extLst>
              <a:ext uri="{FF2B5EF4-FFF2-40B4-BE49-F238E27FC236}">
                <a16:creationId xmlns:a16="http://schemas.microsoft.com/office/drawing/2014/main" id="{44AF95D8-AA0B-5048-9554-AB2C00CAFC93}"/>
              </a:ext>
            </a:extLst>
          </p:cNvPr>
          <p:cNvSpPr>
            <a:spLocks noGrp="1"/>
          </p:cNvSpPr>
          <p:nvPr>
            <p:ph idx="1"/>
          </p:nvPr>
        </p:nvSpPr>
        <p:spPr>
          <a:xfrm>
            <a:off x="609600" y="1468581"/>
            <a:ext cx="11333018" cy="4710545"/>
          </a:xfrm>
        </p:spPr>
        <p:txBody>
          <a:bodyPr>
            <a:normAutofit fontScale="62500" lnSpcReduction="20000"/>
          </a:bodyPr>
          <a:lstStyle/>
          <a:p>
            <a:pPr marL="742950" indent="-742950">
              <a:buFont typeface="+mj-lt"/>
              <a:buAutoNum type="arabicPeriod"/>
            </a:pPr>
            <a:r>
              <a:rPr lang="en-US" dirty="0"/>
              <a:t>Model development: predict dermatologists’ annotations:</a:t>
            </a:r>
          </a:p>
          <a:p>
            <a:pPr marL="1276336" lvl="1" indent="-742950"/>
            <a:endParaRPr lang="en-US" dirty="0"/>
          </a:p>
          <a:p>
            <a:pPr marL="1276336" lvl="1" indent="-742950"/>
            <a:r>
              <a:rPr lang="en-US" dirty="0"/>
              <a:t>Three-class disease partition</a:t>
            </a:r>
          </a:p>
          <a:p>
            <a:pPr marL="1276336" lvl="1" indent="-742950"/>
            <a:r>
              <a:rPr lang="en-US" dirty="0"/>
              <a:t>Nine-class disease partition</a:t>
            </a:r>
          </a:p>
          <a:p>
            <a:pPr marL="1276336" lvl="1" indent="-742950"/>
            <a:endParaRPr lang="en-US" dirty="0"/>
          </a:p>
          <a:p>
            <a:pPr marL="1276336" lvl="1" indent="-742950"/>
            <a:endParaRPr lang="en-US" dirty="0"/>
          </a:p>
          <a:p>
            <a:pPr marL="742950" indent="-742950">
              <a:buFont typeface="+mj-lt"/>
              <a:buAutoNum type="arabicPeriod"/>
            </a:pPr>
            <a:r>
              <a:rPr lang="en-US" dirty="0"/>
              <a:t>Model evaluation: predict biopsy result (benign vs malignant)</a:t>
            </a:r>
          </a:p>
          <a:p>
            <a:pPr marL="1276336" lvl="1" indent="-742950"/>
            <a:endParaRPr lang="en-US" dirty="0"/>
          </a:p>
          <a:p>
            <a:pPr marL="1276336" lvl="1" indent="-742950"/>
            <a:r>
              <a:rPr lang="en-US" dirty="0"/>
              <a:t>Keratinocyte carcinoma vs benign seborrheic keratosis</a:t>
            </a:r>
          </a:p>
          <a:p>
            <a:pPr marL="1276336" lvl="1" indent="-742950"/>
            <a:r>
              <a:rPr lang="en-US" dirty="0"/>
              <a:t>Malignant melanoma vs benign nevus</a:t>
            </a:r>
          </a:p>
          <a:p>
            <a:pPr marL="1809723" lvl="2" indent="-742950"/>
            <a:r>
              <a:rPr lang="en-US" dirty="0"/>
              <a:t>Standard images</a:t>
            </a:r>
          </a:p>
          <a:p>
            <a:pPr marL="1809723" lvl="2" indent="-742950"/>
            <a:r>
              <a:rPr lang="en-US" dirty="0" err="1"/>
              <a:t>Dermoscopy</a:t>
            </a:r>
            <a:endParaRPr lang="en-US" dirty="0"/>
          </a:p>
        </p:txBody>
      </p:sp>
    </p:spTree>
    <p:extLst>
      <p:ext uri="{BB962C8B-B14F-4D97-AF65-F5344CB8AC3E}">
        <p14:creationId xmlns:p14="http://schemas.microsoft.com/office/powerpoint/2010/main" val="29940677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555" y="767006"/>
            <a:ext cx="5322845" cy="737166"/>
          </a:xfrm>
        </p:spPr>
        <p:txBody>
          <a:bodyPr>
            <a:noAutofit/>
          </a:bodyPr>
          <a:lstStyle/>
          <a:p>
            <a:pPr algn="l"/>
            <a:r>
              <a:rPr lang="en-US" sz="3200" dirty="0"/>
              <a:t>Model Development:</a:t>
            </a:r>
            <a:br>
              <a:rPr lang="en-US" sz="3200" dirty="0"/>
            </a:br>
            <a:br>
              <a:rPr lang="en-US" sz="3200" dirty="0"/>
            </a:br>
            <a:r>
              <a:rPr lang="en-US" sz="3200" dirty="0"/>
              <a:t>Predict dermatologists’ annotations</a:t>
            </a:r>
            <a:endParaRPr lang="en-US" sz="3200" b="1" dirty="0">
              <a:solidFill>
                <a:schemeClr val="tx1"/>
              </a:solidFill>
            </a:endParaRPr>
          </a:p>
        </p:txBody>
      </p:sp>
      <p:sp>
        <p:nvSpPr>
          <p:cNvPr id="348" name="TextBox 347">
            <a:extLst>
              <a:ext uri="{FF2B5EF4-FFF2-40B4-BE49-F238E27FC236}">
                <a16:creationId xmlns:a16="http://schemas.microsoft.com/office/drawing/2014/main" id="{4B2F6DA5-8CCD-3E48-9159-EE30CBCE111A}"/>
              </a:ext>
            </a:extLst>
          </p:cNvPr>
          <p:cNvSpPr txBox="1"/>
          <p:nvPr/>
        </p:nvSpPr>
        <p:spPr>
          <a:xfrm>
            <a:off x="1002998" y="5611153"/>
            <a:ext cx="1261627" cy="369332"/>
          </a:xfrm>
          <a:prstGeom prst="rect">
            <a:avLst/>
          </a:prstGeom>
          <a:noFill/>
        </p:spPr>
        <p:txBody>
          <a:bodyPr wrap="none" rtlCol="0">
            <a:spAutoFit/>
          </a:bodyPr>
          <a:lstStyle/>
          <a:p>
            <a:r>
              <a:rPr lang="en-US" b="1" dirty="0">
                <a:solidFill>
                  <a:schemeClr val="accent3"/>
                </a:solidFill>
              </a:rPr>
              <a:t>training set</a:t>
            </a:r>
          </a:p>
        </p:txBody>
      </p:sp>
      <p:sp>
        <p:nvSpPr>
          <p:cNvPr id="349" name="TextBox 348">
            <a:extLst>
              <a:ext uri="{FF2B5EF4-FFF2-40B4-BE49-F238E27FC236}">
                <a16:creationId xmlns:a16="http://schemas.microsoft.com/office/drawing/2014/main" id="{780D7DF0-CF33-9A4D-8790-2E98229133C4}"/>
              </a:ext>
            </a:extLst>
          </p:cNvPr>
          <p:cNvSpPr txBox="1"/>
          <p:nvPr/>
        </p:nvSpPr>
        <p:spPr>
          <a:xfrm>
            <a:off x="2693005" y="5611153"/>
            <a:ext cx="1583247" cy="369332"/>
          </a:xfrm>
          <a:prstGeom prst="rect">
            <a:avLst/>
          </a:prstGeom>
          <a:noFill/>
        </p:spPr>
        <p:txBody>
          <a:bodyPr wrap="square" rtlCol="0">
            <a:spAutoFit/>
          </a:bodyPr>
          <a:lstStyle/>
          <a:p>
            <a:r>
              <a:rPr lang="en-US" b="1" dirty="0">
                <a:solidFill>
                  <a:schemeClr val="accent4"/>
                </a:solidFill>
              </a:rPr>
              <a:t>validation set</a:t>
            </a:r>
          </a:p>
        </p:txBody>
      </p:sp>
      <p:sp>
        <p:nvSpPr>
          <p:cNvPr id="347" name="Rectangle 346">
            <a:extLst>
              <a:ext uri="{FF2B5EF4-FFF2-40B4-BE49-F238E27FC236}">
                <a16:creationId xmlns:a16="http://schemas.microsoft.com/office/drawing/2014/main" id="{C5B7F39C-6BF2-AF4B-B7ED-9FEB1FAAA839}"/>
              </a:ext>
            </a:extLst>
          </p:cNvPr>
          <p:cNvSpPr/>
          <p:nvPr/>
        </p:nvSpPr>
        <p:spPr>
          <a:xfrm>
            <a:off x="6150940" y="18030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351" name="Straight Connector 350">
            <a:extLst>
              <a:ext uri="{FF2B5EF4-FFF2-40B4-BE49-F238E27FC236}">
                <a16:creationId xmlns:a16="http://schemas.microsoft.com/office/drawing/2014/main" id="{0352CA75-77C2-D443-802F-99A9253CB3D1}"/>
              </a:ext>
            </a:extLst>
          </p:cNvPr>
          <p:cNvCxnSpPr/>
          <p:nvPr/>
        </p:nvCxnSpPr>
        <p:spPr>
          <a:xfrm>
            <a:off x="6420932" y="1803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52" name="Straight Connector 351">
            <a:extLst>
              <a:ext uri="{FF2B5EF4-FFF2-40B4-BE49-F238E27FC236}">
                <a16:creationId xmlns:a16="http://schemas.microsoft.com/office/drawing/2014/main" id="{ADC99715-5E6B-8D45-81E6-77EF554AED6D}"/>
              </a:ext>
            </a:extLst>
          </p:cNvPr>
          <p:cNvCxnSpPr/>
          <p:nvPr/>
        </p:nvCxnSpPr>
        <p:spPr>
          <a:xfrm>
            <a:off x="6676561" y="1803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53" name="Straight Connector 352">
            <a:extLst>
              <a:ext uri="{FF2B5EF4-FFF2-40B4-BE49-F238E27FC236}">
                <a16:creationId xmlns:a16="http://schemas.microsoft.com/office/drawing/2014/main" id="{D24A8EA4-7343-AF46-9580-B164B1C19E47}"/>
              </a:ext>
            </a:extLst>
          </p:cNvPr>
          <p:cNvCxnSpPr/>
          <p:nvPr/>
        </p:nvCxnSpPr>
        <p:spPr>
          <a:xfrm>
            <a:off x="6912085" y="1803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54" name="Straight Connector 353">
            <a:extLst>
              <a:ext uri="{FF2B5EF4-FFF2-40B4-BE49-F238E27FC236}">
                <a16:creationId xmlns:a16="http://schemas.microsoft.com/office/drawing/2014/main" id="{7292B7FC-D8A0-9749-9B61-8E18BA34879A}"/>
              </a:ext>
            </a:extLst>
          </p:cNvPr>
          <p:cNvCxnSpPr/>
          <p:nvPr/>
        </p:nvCxnSpPr>
        <p:spPr>
          <a:xfrm>
            <a:off x="7167715" y="1803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55" name="Straight Connector 354">
            <a:extLst>
              <a:ext uri="{FF2B5EF4-FFF2-40B4-BE49-F238E27FC236}">
                <a16:creationId xmlns:a16="http://schemas.microsoft.com/office/drawing/2014/main" id="{22F17686-14C2-9F4A-A34C-EE06C0CD5603}"/>
              </a:ext>
            </a:extLst>
          </p:cNvPr>
          <p:cNvCxnSpPr/>
          <p:nvPr/>
        </p:nvCxnSpPr>
        <p:spPr>
          <a:xfrm>
            <a:off x="7406112" y="1803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56" name="Straight Connector 355">
            <a:extLst>
              <a:ext uri="{FF2B5EF4-FFF2-40B4-BE49-F238E27FC236}">
                <a16:creationId xmlns:a16="http://schemas.microsoft.com/office/drawing/2014/main" id="{2847E469-3404-6044-9623-7337066307DC}"/>
              </a:ext>
            </a:extLst>
          </p:cNvPr>
          <p:cNvCxnSpPr/>
          <p:nvPr/>
        </p:nvCxnSpPr>
        <p:spPr>
          <a:xfrm>
            <a:off x="7661742" y="1803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57" name="Straight Connector 356">
            <a:extLst>
              <a:ext uri="{FF2B5EF4-FFF2-40B4-BE49-F238E27FC236}">
                <a16:creationId xmlns:a16="http://schemas.microsoft.com/office/drawing/2014/main" id="{3ECCDCBB-096C-8542-AD5E-0B7636B51E2F}"/>
              </a:ext>
            </a:extLst>
          </p:cNvPr>
          <p:cNvCxnSpPr/>
          <p:nvPr/>
        </p:nvCxnSpPr>
        <p:spPr>
          <a:xfrm>
            <a:off x="7897265" y="1803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58" name="Straight Connector 357">
            <a:extLst>
              <a:ext uri="{FF2B5EF4-FFF2-40B4-BE49-F238E27FC236}">
                <a16:creationId xmlns:a16="http://schemas.microsoft.com/office/drawing/2014/main" id="{0264B7EA-C35E-2E40-8767-4F48165C1577}"/>
              </a:ext>
            </a:extLst>
          </p:cNvPr>
          <p:cNvCxnSpPr/>
          <p:nvPr/>
        </p:nvCxnSpPr>
        <p:spPr>
          <a:xfrm>
            <a:off x="8152895" y="1803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59" name="Straight Connector 358">
            <a:extLst>
              <a:ext uri="{FF2B5EF4-FFF2-40B4-BE49-F238E27FC236}">
                <a16:creationId xmlns:a16="http://schemas.microsoft.com/office/drawing/2014/main" id="{654265DC-53F3-484D-A83F-F8420754B03D}"/>
              </a:ext>
            </a:extLst>
          </p:cNvPr>
          <p:cNvCxnSpPr/>
          <p:nvPr/>
        </p:nvCxnSpPr>
        <p:spPr>
          <a:xfrm>
            <a:off x="8405652" y="1803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60" name="Straight Connector 359">
            <a:extLst>
              <a:ext uri="{FF2B5EF4-FFF2-40B4-BE49-F238E27FC236}">
                <a16:creationId xmlns:a16="http://schemas.microsoft.com/office/drawing/2014/main" id="{EFD83DF5-1757-8D4F-8AA7-FFCE9F3ADEB8}"/>
              </a:ext>
            </a:extLst>
          </p:cNvPr>
          <p:cNvCxnSpPr/>
          <p:nvPr/>
        </p:nvCxnSpPr>
        <p:spPr>
          <a:xfrm>
            <a:off x="8661282" y="1803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61" name="Straight Connector 360">
            <a:extLst>
              <a:ext uri="{FF2B5EF4-FFF2-40B4-BE49-F238E27FC236}">
                <a16:creationId xmlns:a16="http://schemas.microsoft.com/office/drawing/2014/main" id="{C73022F5-9CDF-F040-B881-D4453601FA39}"/>
              </a:ext>
            </a:extLst>
          </p:cNvPr>
          <p:cNvCxnSpPr/>
          <p:nvPr/>
        </p:nvCxnSpPr>
        <p:spPr>
          <a:xfrm>
            <a:off x="8896805" y="1803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62" name="Straight Connector 361">
            <a:extLst>
              <a:ext uri="{FF2B5EF4-FFF2-40B4-BE49-F238E27FC236}">
                <a16:creationId xmlns:a16="http://schemas.microsoft.com/office/drawing/2014/main" id="{D2FEB1A1-BAD6-204D-BC96-21134E26D86C}"/>
              </a:ext>
            </a:extLst>
          </p:cNvPr>
          <p:cNvCxnSpPr/>
          <p:nvPr/>
        </p:nvCxnSpPr>
        <p:spPr>
          <a:xfrm>
            <a:off x="9152435" y="1803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63" name="Straight Connector 362">
            <a:extLst>
              <a:ext uri="{FF2B5EF4-FFF2-40B4-BE49-F238E27FC236}">
                <a16:creationId xmlns:a16="http://schemas.microsoft.com/office/drawing/2014/main" id="{DE46A5CE-373A-474D-9DC5-D2F21B760420}"/>
              </a:ext>
            </a:extLst>
          </p:cNvPr>
          <p:cNvCxnSpPr/>
          <p:nvPr/>
        </p:nvCxnSpPr>
        <p:spPr>
          <a:xfrm>
            <a:off x="9390832" y="1803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64" name="Straight Connector 363">
            <a:extLst>
              <a:ext uri="{FF2B5EF4-FFF2-40B4-BE49-F238E27FC236}">
                <a16:creationId xmlns:a16="http://schemas.microsoft.com/office/drawing/2014/main" id="{916FC438-40CE-0240-971F-662D9C6B742B}"/>
              </a:ext>
            </a:extLst>
          </p:cNvPr>
          <p:cNvCxnSpPr/>
          <p:nvPr/>
        </p:nvCxnSpPr>
        <p:spPr>
          <a:xfrm>
            <a:off x="9646462" y="1803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65" name="Straight Connector 364">
            <a:extLst>
              <a:ext uri="{FF2B5EF4-FFF2-40B4-BE49-F238E27FC236}">
                <a16:creationId xmlns:a16="http://schemas.microsoft.com/office/drawing/2014/main" id="{E34A13E8-502C-6943-B0BA-ED076D7C63AC}"/>
              </a:ext>
            </a:extLst>
          </p:cNvPr>
          <p:cNvCxnSpPr/>
          <p:nvPr/>
        </p:nvCxnSpPr>
        <p:spPr>
          <a:xfrm>
            <a:off x="9881985" y="1803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66" name="Straight Connector 365">
            <a:extLst>
              <a:ext uri="{FF2B5EF4-FFF2-40B4-BE49-F238E27FC236}">
                <a16:creationId xmlns:a16="http://schemas.microsoft.com/office/drawing/2014/main" id="{2E958537-EDC5-7D42-8167-64190EB72933}"/>
              </a:ext>
            </a:extLst>
          </p:cNvPr>
          <p:cNvCxnSpPr/>
          <p:nvPr/>
        </p:nvCxnSpPr>
        <p:spPr>
          <a:xfrm>
            <a:off x="10137615" y="1803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367" name="Rectangle 366">
            <a:extLst>
              <a:ext uri="{FF2B5EF4-FFF2-40B4-BE49-F238E27FC236}">
                <a16:creationId xmlns:a16="http://schemas.microsoft.com/office/drawing/2014/main" id="{9D590BFF-BA79-6A47-816C-697378297EEB}"/>
              </a:ext>
            </a:extLst>
          </p:cNvPr>
          <p:cNvSpPr/>
          <p:nvPr/>
        </p:nvSpPr>
        <p:spPr>
          <a:xfrm>
            <a:off x="11069979" y="18030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68" name="Rectangle 367">
            <a:extLst>
              <a:ext uri="{FF2B5EF4-FFF2-40B4-BE49-F238E27FC236}">
                <a16:creationId xmlns:a16="http://schemas.microsoft.com/office/drawing/2014/main" id="{7A60A6B1-5196-EB47-8AA6-D6163941DCBB}"/>
              </a:ext>
            </a:extLst>
          </p:cNvPr>
          <p:cNvSpPr/>
          <p:nvPr/>
        </p:nvSpPr>
        <p:spPr>
          <a:xfrm>
            <a:off x="6150940" y="21078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369" name="Straight Connector 368">
            <a:extLst>
              <a:ext uri="{FF2B5EF4-FFF2-40B4-BE49-F238E27FC236}">
                <a16:creationId xmlns:a16="http://schemas.microsoft.com/office/drawing/2014/main" id="{60284BEE-F153-C448-807A-B2355A44844A}"/>
              </a:ext>
            </a:extLst>
          </p:cNvPr>
          <p:cNvCxnSpPr/>
          <p:nvPr/>
        </p:nvCxnSpPr>
        <p:spPr>
          <a:xfrm>
            <a:off x="6420932" y="2107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0" name="Straight Connector 369">
            <a:extLst>
              <a:ext uri="{FF2B5EF4-FFF2-40B4-BE49-F238E27FC236}">
                <a16:creationId xmlns:a16="http://schemas.microsoft.com/office/drawing/2014/main" id="{73E25EA0-E4D1-8B4B-9110-6FAC89E25AD4}"/>
              </a:ext>
            </a:extLst>
          </p:cNvPr>
          <p:cNvCxnSpPr/>
          <p:nvPr/>
        </p:nvCxnSpPr>
        <p:spPr>
          <a:xfrm>
            <a:off x="6676561" y="2107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1" name="Straight Connector 370">
            <a:extLst>
              <a:ext uri="{FF2B5EF4-FFF2-40B4-BE49-F238E27FC236}">
                <a16:creationId xmlns:a16="http://schemas.microsoft.com/office/drawing/2014/main" id="{25A78601-6109-3A49-B52D-484C668B1813}"/>
              </a:ext>
            </a:extLst>
          </p:cNvPr>
          <p:cNvCxnSpPr/>
          <p:nvPr/>
        </p:nvCxnSpPr>
        <p:spPr>
          <a:xfrm>
            <a:off x="6912085" y="2107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2" name="Straight Connector 371">
            <a:extLst>
              <a:ext uri="{FF2B5EF4-FFF2-40B4-BE49-F238E27FC236}">
                <a16:creationId xmlns:a16="http://schemas.microsoft.com/office/drawing/2014/main" id="{3E95557C-2894-5243-8281-5D51EA703DB4}"/>
              </a:ext>
            </a:extLst>
          </p:cNvPr>
          <p:cNvCxnSpPr/>
          <p:nvPr/>
        </p:nvCxnSpPr>
        <p:spPr>
          <a:xfrm>
            <a:off x="7167715" y="2107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3" name="Straight Connector 372">
            <a:extLst>
              <a:ext uri="{FF2B5EF4-FFF2-40B4-BE49-F238E27FC236}">
                <a16:creationId xmlns:a16="http://schemas.microsoft.com/office/drawing/2014/main" id="{407C7090-316D-1646-AA6E-466051CDE14B}"/>
              </a:ext>
            </a:extLst>
          </p:cNvPr>
          <p:cNvCxnSpPr/>
          <p:nvPr/>
        </p:nvCxnSpPr>
        <p:spPr>
          <a:xfrm>
            <a:off x="7406112" y="2107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4" name="Straight Connector 373">
            <a:extLst>
              <a:ext uri="{FF2B5EF4-FFF2-40B4-BE49-F238E27FC236}">
                <a16:creationId xmlns:a16="http://schemas.microsoft.com/office/drawing/2014/main" id="{2E7F1D03-7F70-AC40-8FDA-F89C6B020F74}"/>
              </a:ext>
            </a:extLst>
          </p:cNvPr>
          <p:cNvCxnSpPr/>
          <p:nvPr/>
        </p:nvCxnSpPr>
        <p:spPr>
          <a:xfrm>
            <a:off x="7661742" y="2107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5" name="Straight Connector 374">
            <a:extLst>
              <a:ext uri="{FF2B5EF4-FFF2-40B4-BE49-F238E27FC236}">
                <a16:creationId xmlns:a16="http://schemas.microsoft.com/office/drawing/2014/main" id="{0A8E2ECC-7FA2-054A-BF96-054D865273CC}"/>
              </a:ext>
            </a:extLst>
          </p:cNvPr>
          <p:cNvCxnSpPr/>
          <p:nvPr/>
        </p:nvCxnSpPr>
        <p:spPr>
          <a:xfrm>
            <a:off x="7897265" y="2107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6" name="Straight Connector 375">
            <a:extLst>
              <a:ext uri="{FF2B5EF4-FFF2-40B4-BE49-F238E27FC236}">
                <a16:creationId xmlns:a16="http://schemas.microsoft.com/office/drawing/2014/main" id="{FA42E0FB-B7F8-5047-B818-A7E6ABCCCD50}"/>
              </a:ext>
            </a:extLst>
          </p:cNvPr>
          <p:cNvCxnSpPr/>
          <p:nvPr/>
        </p:nvCxnSpPr>
        <p:spPr>
          <a:xfrm>
            <a:off x="8152895" y="2107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7" name="Straight Connector 376">
            <a:extLst>
              <a:ext uri="{FF2B5EF4-FFF2-40B4-BE49-F238E27FC236}">
                <a16:creationId xmlns:a16="http://schemas.microsoft.com/office/drawing/2014/main" id="{D55234E0-58CD-D148-8F1F-E697C7C0D8E6}"/>
              </a:ext>
            </a:extLst>
          </p:cNvPr>
          <p:cNvCxnSpPr/>
          <p:nvPr/>
        </p:nvCxnSpPr>
        <p:spPr>
          <a:xfrm>
            <a:off x="8405652" y="2107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8" name="Straight Connector 377">
            <a:extLst>
              <a:ext uri="{FF2B5EF4-FFF2-40B4-BE49-F238E27FC236}">
                <a16:creationId xmlns:a16="http://schemas.microsoft.com/office/drawing/2014/main" id="{00F9D617-411C-A744-B126-0A4FDEF4DC19}"/>
              </a:ext>
            </a:extLst>
          </p:cNvPr>
          <p:cNvCxnSpPr/>
          <p:nvPr/>
        </p:nvCxnSpPr>
        <p:spPr>
          <a:xfrm>
            <a:off x="8661282" y="2107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79" name="Straight Connector 378">
            <a:extLst>
              <a:ext uri="{FF2B5EF4-FFF2-40B4-BE49-F238E27FC236}">
                <a16:creationId xmlns:a16="http://schemas.microsoft.com/office/drawing/2014/main" id="{0F5733D0-C5C9-FF41-8E19-9252ADFF9C31}"/>
              </a:ext>
            </a:extLst>
          </p:cNvPr>
          <p:cNvCxnSpPr/>
          <p:nvPr/>
        </p:nvCxnSpPr>
        <p:spPr>
          <a:xfrm>
            <a:off x="8896805" y="2107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80" name="Straight Connector 379">
            <a:extLst>
              <a:ext uri="{FF2B5EF4-FFF2-40B4-BE49-F238E27FC236}">
                <a16:creationId xmlns:a16="http://schemas.microsoft.com/office/drawing/2014/main" id="{540BB795-D0D2-8D4B-B89E-23067D38F5C8}"/>
              </a:ext>
            </a:extLst>
          </p:cNvPr>
          <p:cNvCxnSpPr/>
          <p:nvPr/>
        </p:nvCxnSpPr>
        <p:spPr>
          <a:xfrm>
            <a:off x="9152435" y="2107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81" name="Straight Connector 380">
            <a:extLst>
              <a:ext uri="{FF2B5EF4-FFF2-40B4-BE49-F238E27FC236}">
                <a16:creationId xmlns:a16="http://schemas.microsoft.com/office/drawing/2014/main" id="{DF23E929-6AE3-7543-A389-B2F88815563C}"/>
              </a:ext>
            </a:extLst>
          </p:cNvPr>
          <p:cNvCxnSpPr/>
          <p:nvPr/>
        </p:nvCxnSpPr>
        <p:spPr>
          <a:xfrm>
            <a:off x="9390832" y="2107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82" name="Straight Connector 381">
            <a:extLst>
              <a:ext uri="{FF2B5EF4-FFF2-40B4-BE49-F238E27FC236}">
                <a16:creationId xmlns:a16="http://schemas.microsoft.com/office/drawing/2014/main" id="{F22D729D-CAF5-014C-8B1E-872A4EC7746A}"/>
              </a:ext>
            </a:extLst>
          </p:cNvPr>
          <p:cNvCxnSpPr/>
          <p:nvPr/>
        </p:nvCxnSpPr>
        <p:spPr>
          <a:xfrm>
            <a:off x="9646462" y="2107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83" name="Straight Connector 382">
            <a:extLst>
              <a:ext uri="{FF2B5EF4-FFF2-40B4-BE49-F238E27FC236}">
                <a16:creationId xmlns:a16="http://schemas.microsoft.com/office/drawing/2014/main" id="{C634D8FD-3ACD-E943-A25E-6DC35ED0472A}"/>
              </a:ext>
            </a:extLst>
          </p:cNvPr>
          <p:cNvCxnSpPr/>
          <p:nvPr/>
        </p:nvCxnSpPr>
        <p:spPr>
          <a:xfrm>
            <a:off x="9881985" y="2107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84" name="Straight Connector 383">
            <a:extLst>
              <a:ext uri="{FF2B5EF4-FFF2-40B4-BE49-F238E27FC236}">
                <a16:creationId xmlns:a16="http://schemas.microsoft.com/office/drawing/2014/main" id="{BC688B0C-7946-2143-90C2-94047FDFF1CD}"/>
              </a:ext>
            </a:extLst>
          </p:cNvPr>
          <p:cNvCxnSpPr/>
          <p:nvPr/>
        </p:nvCxnSpPr>
        <p:spPr>
          <a:xfrm>
            <a:off x="10137615" y="2107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385" name="Rectangle 384">
            <a:extLst>
              <a:ext uri="{FF2B5EF4-FFF2-40B4-BE49-F238E27FC236}">
                <a16:creationId xmlns:a16="http://schemas.microsoft.com/office/drawing/2014/main" id="{216C6B61-5F41-B344-A6E0-E6ED63ADAA88}"/>
              </a:ext>
            </a:extLst>
          </p:cNvPr>
          <p:cNvSpPr/>
          <p:nvPr/>
        </p:nvSpPr>
        <p:spPr>
          <a:xfrm>
            <a:off x="11069979" y="21078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386" name="Rectangle 385">
            <a:extLst>
              <a:ext uri="{FF2B5EF4-FFF2-40B4-BE49-F238E27FC236}">
                <a16:creationId xmlns:a16="http://schemas.microsoft.com/office/drawing/2014/main" id="{70E3CD43-6430-0E4A-8E45-E42DA1079335}"/>
              </a:ext>
            </a:extLst>
          </p:cNvPr>
          <p:cNvSpPr/>
          <p:nvPr/>
        </p:nvSpPr>
        <p:spPr>
          <a:xfrm>
            <a:off x="6150940" y="24126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387" name="Straight Connector 386">
            <a:extLst>
              <a:ext uri="{FF2B5EF4-FFF2-40B4-BE49-F238E27FC236}">
                <a16:creationId xmlns:a16="http://schemas.microsoft.com/office/drawing/2014/main" id="{DE51F6BC-F7C5-8F41-8C5C-F0DEDDD38E6E}"/>
              </a:ext>
            </a:extLst>
          </p:cNvPr>
          <p:cNvCxnSpPr/>
          <p:nvPr/>
        </p:nvCxnSpPr>
        <p:spPr>
          <a:xfrm>
            <a:off x="6420932" y="2412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88" name="Straight Connector 387">
            <a:extLst>
              <a:ext uri="{FF2B5EF4-FFF2-40B4-BE49-F238E27FC236}">
                <a16:creationId xmlns:a16="http://schemas.microsoft.com/office/drawing/2014/main" id="{D8244A1C-3372-6441-A05E-CDA4B23E7A85}"/>
              </a:ext>
            </a:extLst>
          </p:cNvPr>
          <p:cNvCxnSpPr/>
          <p:nvPr/>
        </p:nvCxnSpPr>
        <p:spPr>
          <a:xfrm>
            <a:off x="6676561" y="2412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89" name="Straight Connector 388">
            <a:extLst>
              <a:ext uri="{FF2B5EF4-FFF2-40B4-BE49-F238E27FC236}">
                <a16:creationId xmlns:a16="http://schemas.microsoft.com/office/drawing/2014/main" id="{8BF7D1AD-385A-4F4A-A1AE-B6E10FA2C5A0}"/>
              </a:ext>
            </a:extLst>
          </p:cNvPr>
          <p:cNvCxnSpPr/>
          <p:nvPr/>
        </p:nvCxnSpPr>
        <p:spPr>
          <a:xfrm>
            <a:off x="6912085" y="2412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0" name="Straight Connector 389">
            <a:extLst>
              <a:ext uri="{FF2B5EF4-FFF2-40B4-BE49-F238E27FC236}">
                <a16:creationId xmlns:a16="http://schemas.microsoft.com/office/drawing/2014/main" id="{0D1EA22E-D082-234B-94B5-512FFFB0229C}"/>
              </a:ext>
            </a:extLst>
          </p:cNvPr>
          <p:cNvCxnSpPr/>
          <p:nvPr/>
        </p:nvCxnSpPr>
        <p:spPr>
          <a:xfrm>
            <a:off x="7167715" y="2412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1" name="Straight Connector 390">
            <a:extLst>
              <a:ext uri="{FF2B5EF4-FFF2-40B4-BE49-F238E27FC236}">
                <a16:creationId xmlns:a16="http://schemas.microsoft.com/office/drawing/2014/main" id="{E722BAD3-51A6-6C46-AFFC-0BE3ED933C5B}"/>
              </a:ext>
            </a:extLst>
          </p:cNvPr>
          <p:cNvCxnSpPr/>
          <p:nvPr/>
        </p:nvCxnSpPr>
        <p:spPr>
          <a:xfrm>
            <a:off x="7406112" y="2412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2" name="Straight Connector 391">
            <a:extLst>
              <a:ext uri="{FF2B5EF4-FFF2-40B4-BE49-F238E27FC236}">
                <a16:creationId xmlns:a16="http://schemas.microsoft.com/office/drawing/2014/main" id="{6F31B7BC-D41B-2643-83C1-3E178314AA51}"/>
              </a:ext>
            </a:extLst>
          </p:cNvPr>
          <p:cNvCxnSpPr/>
          <p:nvPr/>
        </p:nvCxnSpPr>
        <p:spPr>
          <a:xfrm>
            <a:off x="7661742" y="2412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3" name="Straight Connector 392">
            <a:extLst>
              <a:ext uri="{FF2B5EF4-FFF2-40B4-BE49-F238E27FC236}">
                <a16:creationId xmlns:a16="http://schemas.microsoft.com/office/drawing/2014/main" id="{9E7F1B08-7EDC-A54F-909B-94AFDD57983A}"/>
              </a:ext>
            </a:extLst>
          </p:cNvPr>
          <p:cNvCxnSpPr/>
          <p:nvPr/>
        </p:nvCxnSpPr>
        <p:spPr>
          <a:xfrm>
            <a:off x="7897265" y="2412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4" name="Straight Connector 393">
            <a:extLst>
              <a:ext uri="{FF2B5EF4-FFF2-40B4-BE49-F238E27FC236}">
                <a16:creationId xmlns:a16="http://schemas.microsoft.com/office/drawing/2014/main" id="{C6C0CF2C-2D3E-4445-985E-50F730C92119}"/>
              </a:ext>
            </a:extLst>
          </p:cNvPr>
          <p:cNvCxnSpPr/>
          <p:nvPr/>
        </p:nvCxnSpPr>
        <p:spPr>
          <a:xfrm>
            <a:off x="8152895" y="2412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5" name="Straight Connector 394">
            <a:extLst>
              <a:ext uri="{FF2B5EF4-FFF2-40B4-BE49-F238E27FC236}">
                <a16:creationId xmlns:a16="http://schemas.microsoft.com/office/drawing/2014/main" id="{C2EE8EFE-8189-D749-AFE9-EC91199CE32A}"/>
              </a:ext>
            </a:extLst>
          </p:cNvPr>
          <p:cNvCxnSpPr/>
          <p:nvPr/>
        </p:nvCxnSpPr>
        <p:spPr>
          <a:xfrm>
            <a:off x="8405652" y="2412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6" name="Straight Connector 395">
            <a:extLst>
              <a:ext uri="{FF2B5EF4-FFF2-40B4-BE49-F238E27FC236}">
                <a16:creationId xmlns:a16="http://schemas.microsoft.com/office/drawing/2014/main" id="{AE9EB281-B01B-8E42-B542-26D93B3EBA50}"/>
              </a:ext>
            </a:extLst>
          </p:cNvPr>
          <p:cNvCxnSpPr/>
          <p:nvPr/>
        </p:nvCxnSpPr>
        <p:spPr>
          <a:xfrm>
            <a:off x="8661282" y="2412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7" name="Straight Connector 396">
            <a:extLst>
              <a:ext uri="{FF2B5EF4-FFF2-40B4-BE49-F238E27FC236}">
                <a16:creationId xmlns:a16="http://schemas.microsoft.com/office/drawing/2014/main" id="{FEB5E1BE-C23C-954C-8818-B4567102F9C8}"/>
              </a:ext>
            </a:extLst>
          </p:cNvPr>
          <p:cNvCxnSpPr/>
          <p:nvPr/>
        </p:nvCxnSpPr>
        <p:spPr>
          <a:xfrm>
            <a:off x="8896805" y="2412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8" name="Straight Connector 397">
            <a:extLst>
              <a:ext uri="{FF2B5EF4-FFF2-40B4-BE49-F238E27FC236}">
                <a16:creationId xmlns:a16="http://schemas.microsoft.com/office/drawing/2014/main" id="{4F91ACE4-4293-6B40-A981-F85A3940C2C2}"/>
              </a:ext>
            </a:extLst>
          </p:cNvPr>
          <p:cNvCxnSpPr/>
          <p:nvPr/>
        </p:nvCxnSpPr>
        <p:spPr>
          <a:xfrm>
            <a:off x="9152435" y="2412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399" name="Straight Connector 398">
            <a:extLst>
              <a:ext uri="{FF2B5EF4-FFF2-40B4-BE49-F238E27FC236}">
                <a16:creationId xmlns:a16="http://schemas.microsoft.com/office/drawing/2014/main" id="{3E9983BE-88E2-8D4B-BB4F-4470EB895FE2}"/>
              </a:ext>
            </a:extLst>
          </p:cNvPr>
          <p:cNvCxnSpPr/>
          <p:nvPr/>
        </p:nvCxnSpPr>
        <p:spPr>
          <a:xfrm>
            <a:off x="9390832" y="2412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00" name="Straight Connector 399">
            <a:extLst>
              <a:ext uri="{FF2B5EF4-FFF2-40B4-BE49-F238E27FC236}">
                <a16:creationId xmlns:a16="http://schemas.microsoft.com/office/drawing/2014/main" id="{E04C259C-39A1-DE42-8FA8-3605BD711AC1}"/>
              </a:ext>
            </a:extLst>
          </p:cNvPr>
          <p:cNvCxnSpPr/>
          <p:nvPr/>
        </p:nvCxnSpPr>
        <p:spPr>
          <a:xfrm>
            <a:off x="9646462" y="2412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01" name="Straight Connector 400">
            <a:extLst>
              <a:ext uri="{FF2B5EF4-FFF2-40B4-BE49-F238E27FC236}">
                <a16:creationId xmlns:a16="http://schemas.microsoft.com/office/drawing/2014/main" id="{3D087D34-D62B-FD4B-9BCA-E20C7FCA7A9D}"/>
              </a:ext>
            </a:extLst>
          </p:cNvPr>
          <p:cNvCxnSpPr/>
          <p:nvPr/>
        </p:nvCxnSpPr>
        <p:spPr>
          <a:xfrm>
            <a:off x="9881985" y="2412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02" name="Straight Connector 401">
            <a:extLst>
              <a:ext uri="{FF2B5EF4-FFF2-40B4-BE49-F238E27FC236}">
                <a16:creationId xmlns:a16="http://schemas.microsoft.com/office/drawing/2014/main" id="{E3CA627D-E3A2-2640-9A0D-5D49AD5DE48E}"/>
              </a:ext>
            </a:extLst>
          </p:cNvPr>
          <p:cNvCxnSpPr/>
          <p:nvPr/>
        </p:nvCxnSpPr>
        <p:spPr>
          <a:xfrm>
            <a:off x="10137615" y="2412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403" name="Rectangle 402">
            <a:extLst>
              <a:ext uri="{FF2B5EF4-FFF2-40B4-BE49-F238E27FC236}">
                <a16:creationId xmlns:a16="http://schemas.microsoft.com/office/drawing/2014/main" id="{E1A24EB0-2310-D14C-8A13-A2ABCC8C0AB3}"/>
              </a:ext>
            </a:extLst>
          </p:cNvPr>
          <p:cNvSpPr/>
          <p:nvPr/>
        </p:nvSpPr>
        <p:spPr>
          <a:xfrm>
            <a:off x="11069979" y="24126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04" name="Rectangle 403">
            <a:extLst>
              <a:ext uri="{FF2B5EF4-FFF2-40B4-BE49-F238E27FC236}">
                <a16:creationId xmlns:a16="http://schemas.microsoft.com/office/drawing/2014/main" id="{B4EABF80-C6EC-4C41-B407-829FE79A795E}"/>
              </a:ext>
            </a:extLst>
          </p:cNvPr>
          <p:cNvSpPr/>
          <p:nvPr/>
        </p:nvSpPr>
        <p:spPr>
          <a:xfrm>
            <a:off x="6150940" y="27174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405" name="Straight Connector 404">
            <a:extLst>
              <a:ext uri="{FF2B5EF4-FFF2-40B4-BE49-F238E27FC236}">
                <a16:creationId xmlns:a16="http://schemas.microsoft.com/office/drawing/2014/main" id="{B4E9FC3E-0EF7-804C-918E-FFADE4F045CD}"/>
              </a:ext>
            </a:extLst>
          </p:cNvPr>
          <p:cNvCxnSpPr/>
          <p:nvPr/>
        </p:nvCxnSpPr>
        <p:spPr>
          <a:xfrm>
            <a:off x="6420932" y="2717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06" name="Straight Connector 405">
            <a:extLst>
              <a:ext uri="{FF2B5EF4-FFF2-40B4-BE49-F238E27FC236}">
                <a16:creationId xmlns:a16="http://schemas.microsoft.com/office/drawing/2014/main" id="{D2EDD2A9-B898-144A-934F-73226A5C08AB}"/>
              </a:ext>
            </a:extLst>
          </p:cNvPr>
          <p:cNvCxnSpPr/>
          <p:nvPr/>
        </p:nvCxnSpPr>
        <p:spPr>
          <a:xfrm>
            <a:off x="6676561" y="2717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07" name="Straight Connector 406">
            <a:extLst>
              <a:ext uri="{FF2B5EF4-FFF2-40B4-BE49-F238E27FC236}">
                <a16:creationId xmlns:a16="http://schemas.microsoft.com/office/drawing/2014/main" id="{CA78B79E-C7F6-5C4C-9CDF-3E6596412CE8}"/>
              </a:ext>
            </a:extLst>
          </p:cNvPr>
          <p:cNvCxnSpPr/>
          <p:nvPr/>
        </p:nvCxnSpPr>
        <p:spPr>
          <a:xfrm>
            <a:off x="6912085" y="2717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08" name="Straight Connector 407">
            <a:extLst>
              <a:ext uri="{FF2B5EF4-FFF2-40B4-BE49-F238E27FC236}">
                <a16:creationId xmlns:a16="http://schemas.microsoft.com/office/drawing/2014/main" id="{C66F153B-71C4-7F4D-939A-D72C149DF743}"/>
              </a:ext>
            </a:extLst>
          </p:cNvPr>
          <p:cNvCxnSpPr/>
          <p:nvPr/>
        </p:nvCxnSpPr>
        <p:spPr>
          <a:xfrm>
            <a:off x="7167715" y="2717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09" name="Straight Connector 408">
            <a:extLst>
              <a:ext uri="{FF2B5EF4-FFF2-40B4-BE49-F238E27FC236}">
                <a16:creationId xmlns:a16="http://schemas.microsoft.com/office/drawing/2014/main" id="{FE298C82-A379-B44D-A63F-322A6D456D0E}"/>
              </a:ext>
            </a:extLst>
          </p:cNvPr>
          <p:cNvCxnSpPr/>
          <p:nvPr/>
        </p:nvCxnSpPr>
        <p:spPr>
          <a:xfrm>
            <a:off x="7406112" y="2717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0" name="Straight Connector 409">
            <a:extLst>
              <a:ext uri="{FF2B5EF4-FFF2-40B4-BE49-F238E27FC236}">
                <a16:creationId xmlns:a16="http://schemas.microsoft.com/office/drawing/2014/main" id="{EAC3EF1C-2255-6F4E-9364-BA40F3A93AC0}"/>
              </a:ext>
            </a:extLst>
          </p:cNvPr>
          <p:cNvCxnSpPr/>
          <p:nvPr/>
        </p:nvCxnSpPr>
        <p:spPr>
          <a:xfrm>
            <a:off x="7661742" y="2717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1" name="Straight Connector 410">
            <a:extLst>
              <a:ext uri="{FF2B5EF4-FFF2-40B4-BE49-F238E27FC236}">
                <a16:creationId xmlns:a16="http://schemas.microsoft.com/office/drawing/2014/main" id="{F4C55D2B-A5C7-5F46-810A-51FE45318444}"/>
              </a:ext>
            </a:extLst>
          </p:cNvPr>
          <p:cNvCxnSpPr/>
          <p:nvPr/>
        </p:nvCxnSpPr>
        <p:spPr>
          <a:xfrm>
            <a:off x="7897265" y="2717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2" name="Straight Connector 411">
            <a:extLst>
              <a:ext uri="{FF2B5EF4-FFF2-40B4-BE49-F238E27FC236}">
                <a16:creationId xmlns:a16="http://schemas.microsoft.com/office/drawing/2014/main" id="{283F1633-968C-0349-8594-D2A43FE62BA8}"/>
              </a:ext>
            </a:extLst>
          </p:cNvPr>
          <p:cNvCxnSpPr/>
          <p:nvPr/>
        </p:nvCxnSpPr>
        <p:spPr>
          <a:xfrm>
            <a:off x="8152895" y="2717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3" name="Straight Connector 412">
            <a:extLst>
              <a:ext uri="{FF2B5EF4-FFF2-40B4-BE49-F238E27FC236}">
                <a16:creationId xmlns:a16="http://schemas.microsoft.com/office/drawing/2014/main" id="{46F86A23-8718-ED47-96C3-71BA66109505}"/>
              </a:ext>
            </a:extLst>
          </p:cNvPr>
          <p:cNvCxnSpPr/>
          <p:nvPr/>
        </p:nvCxnSpPr>
        <p:spPr>
          <a:xfrm>
            <a:off x="8405652" y="2717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4" name="Straight Connector 413">
            <a:extLst>
              <a:ext uri="{FF2B5EF4-FFF2-40B4-BE49-F238E27FC236}">
                <a16:creationId xmlns:a16="http://schemas.microsoft.com/office/drawing/2014/main" id="{C027D6CD-1108-FE4F-939D-D634285DCC7D}"/>
              </a:ext>
            </a:extLst>
          </p:cNvPr>
          <p:cNvCxnSpPr/>
          <p:nvPr/>
        </p:nvCxnSpPr>
        <p:spPr>
          <a:xfrm>
            <a:off x="8661282" y="2717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5" name="Straight Connector 414">
            <a:extLst>
              <a:ext uri="{FF2B5EF4-FFF2-40B4-BE49-F238E27FC236}">
                <a16:creationId xmlns:a16="http://schemas.microsoft.com/office/drawing/2014/main" id="{F3BF35BB-88D5-9642-BBC4-0832C0D55ADE}"/>
              </a:ext>
            </a:extLst>
          </p:cNvPr>
          <p:cNvCxnSpPr/>
          <p:nvPr/>
        </p:nvCxnSpPr>
        <p:spPr>
          <a:xfrm>
            <a:off x="8896805" y="2717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6" name="Straight Connector 415">
            <a:extLst>
              <a:ext uri="{FF2B5EF4-FFF2-40B4-BE49-F238E27FC236}">
                <a16:creationId xmlns:a16="http://schemas.microsoft.com/office/drawing/2014/main" id="{48156AAB-A43B-A940-A020-B9217D1FB17B}"/>
              </a:ext>
            </a:extLst>
          </p:cNvPr>
          <p:cNvCxnSpPr/>
          <p:nvPr/>
        </p:nvCxnSpPr>
        <p:spPr>
          <a:xfrm>
            <a:off x="9152435" y="2717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7" name="Straight Connector 416">
            <a:extLst>
              <a:ext uri="{FF2B5EF4-FFF2-40B4-BE49-F238E27FC236}">
                <a16:creationId xmlns:a16="http://schemas.microsoft.com/office/drawing/2014/main" id="{39152CA7-033D-6746-AA0B-671E98F0ABA7}"/>
              </a:ext>
            </a:extLst>
          </p:cNvPr>
          <p:cNvCxnSpPr/>
          <p:nvPr/>
        </p:nvCxnSpPr>
        <p:spPr>
          <a:xfrm>
            <a:off x="9390832" y="2717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8" name="Straight Connector 417">
            <a:extLst>
              <a:ext uri="{FF2B5EF4-FFF2-40B4-BE49-F238E27FC236}">
                <a16:creationId xmlns:a16="http://schemas.microsoft.com/office/drawing/2014/main" id="{50FCBE9B-0F09-2F43-B902-D9DB80EC2CF7}"/>
              </a:ext>
            </a:extLst>
          </p:cNvPr>
          <p:cNvCxnSpPr/>
          <p:nvPr/>
        </p:nvCxnSpPr>
        <p:spPr>
          <a:xfrm>
            <a:off x="9646462" y="2717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19" name="Straight Connector 418">
            <a:extLst>
              <a:ext uri="{FF2B5EF4-FFF2-40B4-BE49-F238E27FC236}">
                <a16:creationId xmlns:a16="http://schemas.microsoft.com/office/drawing/2014/main" id="{948FF570-48BE-DE44-BA6F-6C2D077F28A0}"/>
              </a:ext>
            </a:extLst>
          </p:cNvPr>
          <p:cNvCxnSpPr/>
          <p:nvPr/>
        </p:nvCxnSpPr>
        <p:spPr>
          <a:xfrm>
            <a:off x="9881985" y="2717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20" name="Straight Connector 419">
            <a:extLst>
              <a:ext uri="{FF2B5EF4-FFF2-40B4-BE49-F238E27FC236}">
                <a16:creationId xmlns:a16="http://schemas.microsoft.com/office/drawing/2014/main" id="{90F71B58-255A-4A47-B5FB-54AAE9150DC2}"/>
              </a:ext>
            </a:extLst>
          </p:cNvPr>
          <p:cNvCxnSpPr/>
          <p:nvPr/>
        </p:nvCxnSpPr>
        <p:spPr>
          <a:xfrm>
            <a:off x="10137615" y="2717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421" name="Rectangle 420">
            <a:extLst>
              <a:ext uri="{FF2B5EF4-FFF2-40B4-BE49-F238E27FC236}">
                <a16:creationId xmlns:a16="http://schemas.microsoft.com/office/drawing/2014/main" id="{813D2B7B-E2B7-2E41-9012-3076DA17F097}"/>
              </a:ext>
            </a:extLst>
          </p:cNvPr>
          <p:cNvSpPr/>
          <p:nvPr/>
        </p:nvSpPr>
        <p:spPr>
          <a:xfrm>
            <a:off x="11069979" y="27174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22" name="Rectangle 421">
            <a:extLst>
              <a:ext uri="{FF2B5EF4-FFF2-40B4-BE49-F238E27FC236}">
                <a16:creationId xmlns:a16="http://schemas.microsoft.com/office/drawing/2014/main" id="{7191A3EA-1C0C-044D-B602-3BC04BB8BDCC}"/>
              </a:ext>
            </a:extLst>
          </p:cNvPr>
          <p:cNvSpPr/>
          <p:nvPr/>
        </p:nvSpPr>
        <p:spPr>
          <a:xfrm>
            <a:off x="6150940" y="30222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423" name="Straight Connector 422">
            <a:extLst>
              <a:ext uri="{FF2B5EF4-FFF2-40B4-BE49-F238E27FC236}">
                <a16:creationId xmlns:a16="http://schemas.microsoft.com/office/drawing/2014/main" id="{FF122451-82F1-D646-8E8C-05F9BC81993D}"/>
              </a:ext>
            </a:extLst>
          </p:cNvPr>
          <p:cNvCxnSpPr/>
          <p:nvPr/>
        </p:nvCxnSpPr>
        <p:spPr>
          <a:xfrm>
            <a:off x="6420932" y="3022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24" name="Straight Connector 423">
            <a:extLst>
              <a:ext uri="{FF2B5EF4-FFF2-40B4-BE49-F238E27FC236}">
                <a16:creationId xmlns:a16="http://schemas.microsoft.com/office/drawing/2014/main" id="{5363A2A9-FF0A-6E49-8FD5-3B01CA6DA199}"/>
              </a:ext>
            </a:extLst>
          </p:cNvPr>
          <p:cNvCxnSpPr/>
          <p:nvPr/>
        </p:nvCxnSpPr>
        <p:spPr>
          <a:xfrm>
            <a:off x="6676561" y="3022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25" name="Straight Connector 424">
            <a:extLst>
              <a:ext uri="{FF2B5EF4-FFF2-40B4-BE49-F238E27FC236}">
                <a16:creationId xmlns:a16="http://schemas.microsoft.com/office/drawing/2014/main" id="{5516AB00-4E5F-364A-91A9-0CD5812AEC79}"/>
              </a:ext>
            </a:extLst>
          </p:cNvPr>
          <p:cNvCxnSpPr/>
          <p:nvPr/>
        </p:nvCxnSpPr>
        <p:spPr>
          <a:xfrm>
            <a:off x="6912085" y="3022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26" name="Straight Connector 425">
            <a:extLst>
              <a:ext uri="{FF2B5EF4-FFF2-40B4-BE49-F238E27FC236}">
                <a16:creationId xmlns:a16="http://schemas.microsoft.com/office/drawing/2014/main" id="{AED1F129-CB54-B543-9DF9-4F8F0846373F}"/>
              </a:ext>
            </a:extLst>
          </p:cNvPr>
          <p:cNvCxnSpPr/>
          <p:nvPr/>
        </p:nvCxnSpPr>
        <p:spPr>
          <a:xfrm>
            <a:off x="7167715" y="3022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27" name="Straight Connector 426">
            <a:extLst>
              <a:ext uri="{FF2B5EF4-FFF2-40B4-BE49-F238E27FC236}">
                <a16:creationId xmlns:a16="http://schemas.microsoft.com/office/drawing/2014/main" id="{B30D4E13-28AE-F44F-A1F3-BE0CC97E0CE9}"/>
              </a:ext>
            </a:extLst>
          </p:cNvPr>
          <p:cNvCxnSpPr/>
          <p:nvPr/>
        </p:nvCxnSpPr>
        <p:spPr>
          <a:xfrm>
            <a:off x="7406112" y="3022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28" name="Straight Connector 427">
            <a:extLst>
              <a:ext uri="{FF2B5EF4-FFF2-40B4-BE49-F238E27FC236}">
                <a16:creationId xmlns:a16="http://schemas.microsoft.com/office/drawing/2014/main" id="{AE91ED50-7F2D-A94A-85D3-72D7628E9F8D}"/>
              </a:ext>
            </a:extLst>
          </p:cNvPr>
          <p:cNvCxnSpPr/>
          <p:nvPr/>
        </p:nvCxnSpPr>
        <p:spPr>
          <a:xfrm>
            <a:off x="7661742" y="3022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29" name="Straight Connector 428">
            <a:extLst>
              <a:ext uri="{FF2B5EF4-FFF2-40B4-BE49-F238E27FC236}">
                <a16:creationId xmlns:a16="http://schemas.microsoft.com/office/drawing/2014/main" id="{0EE31B9C-91FB-DD42-B4D5-2D795E675342}"/>
              </a:ext>
            </a:extLst>
          </p:cNvPr>
          <p:cNvCxnSpPr/>
          <p:nvPr/>
        </p:nvCxnSpPr>
        <p:spPr>
          <a:xfrm>
            <a:off x="7897265" y="3022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30" name="Straight Connector 429">
            <a:extLst>
              <a:ext uri="{FF2B5EF4-FFF2-40B4-BE49-F238E27FC236}">
                <a16:creationId xmlns:a16="http://schemas.microsoft.com/office/drawing/2014/main" id="{CCA64AE0-6016-0C40-9C6E-9A0C72112311}"/>
              </a:ext>
            </a:extLst>
          </p:cNvPr>
          <p:cNvCxnSpPr/>
          <p:nvPr/>
        </p:nvCxnSpPr>
        <p:spPr>
          <a:xfrm>
            <a:off x="8152895" y="3022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31" name="Straight Connector 430">
            <a:extLst>
              <a:ext uri="{FF2B5EF4-FFF2-40B4-BE49-F238E27FC236}">
                <a16:creationId xmlns:a16="http://schemas.microsoft.com/office/drawing/2014/main" id="{CE2B9AB7-EFF1-2144-A933-26B0BCFE5260}"/>
              </a:ext>
            </a:extLst>
          </p:cNvPr>
          <p:cNvCxnSpPr/>
          <p:nvPr/>
        </p:nvCxnSpPr>
        <p:spPr>
          <a:xfrm>
            <a:off x="8405652" y="3022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32" name="Straight Connector 431">
            <a:extLst>
              <a:ext uri="{FF2B5EF4-FFF2-40B4-BE49-F238E27FC236}">
                <a16:creationId xmlns:a16="http://schemas.microsoft.com/office/drawing/2014/main" id="{E9A37EB5-206E-DB49-B041-F6FC28E888D9}"/>
              </a:ext>
            </a:extLst>
          </p:cNvPr>
          <p:cNvCxnSpPr/>
          <p:nvPr/>
        </p:nvCxnSpPr>
        <p:spPr>
          <a:xfrm>
            <a:off x="8661282" y="3022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33" name="Straight Connector 432">
            <a:extLst>
              <a:ext uri="{FF2B5EF4-FFF2-40B4-BE49-F238E27FC236}">
                <a16:creationId xmlns:a16="http://schemas.microsoft.com/office/drawing/2014/main" id="{ECAF49CE-2FE5-0942-891A-1B45D46D91CF}"/>
              </a:ext>
            </a:extLst>
          </p:cNvPr>
          <p:cNvCxnSpPr/>
          <p:nvPr/>
        </p:nvCxnSpPr>
        <p:spPr>
          <a:xfrm>
            <a:off x="8896805" y="3022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34" name="Straight Connector 433">
            <a:extLst>
              <a:ext uri="{FF2B5EF4-FFF2-40B4-BE49-F238E27FC236}">
                <a16:creationId xmlns:a16="http://schemas.microsoft.com/office/drawing/2014/main" id="{2786682B-4220-6246-AB55-D835849ABC81}"/>
              </a:ext>
            </a:extLst>
          </p:cNvPr>
          <p:cNvCxnSpPr/>
          <p:nvPr/>
        </p:nvCxnSpPr>
        <p:spPr>
          <a:xfrm>
            <a:off x="9152435" y="3022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35" name="Straight Connector 434">
            <a:extLst>
              <a:ext uri="{FF2B5EF4-FFF2-40B4-BE49-F238E27FC236}">
                <a16:creationId xmlns:a16="http://schemas.microsoft.com/office/drawing/2014/main" id="{A4F5B660-9679-B247-95B1-FDF9D3F9686C}"/>
              </a:ext>
            </a:extLst>
          </p:cNvPr>
          <p:cNvCxnSpPr/>
          <p:nvPr/>
        </p:nvCxnSpPr>
        <p:spPr>
          <a:xfrm>
            <a:off x="9390832" y="3022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36" name="Straight Connector 435">
            <a:extLst>
              <a:ext uri="{FF2B5EF4-FFF2-40B4-BE49-F238E27FC236}">
                <a16:creationId xmlns:a16="http://schemas.microsoft.com/office/drawing/2014/main" id="{B6D87ED0-D934-6C47-8A7B-459142B732EF}"/>
              </a:ext>
            </a:extLst>
          </p:cNvPr>
          <p:cNvCxnSpPr/>
          <p:nvPr/>
        </p:nvCxnSpPr>
        <p:spPr>
          <a:xfrm>
            <a:off x="9646462" y="3022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37" name="Straight Connector 436">
            <a:extLst>
              <a:ext uri="{FF2B5EF4-FFF2-40B4-BE49-F238E27FC236}">
                <a16:creationId xmlns:a16="http://schemas.microsoft.com/office/drawing/2014/main" id="{74637FDA-4C60-D047-9727-EE55F6F6F559}"/>
              </a:ext>
            </a:extLst>
          </p:cNvPr>
          <p:cNvCxnSpPr/>
          <p:nvPr/>
        </p:nvCxnSpPr>
        <p:spPr>
          <a:xfrm>
            <a:off x="9881985" y="3022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38" name="Straight Connector 437">
            <a:extLst>
              <a:ext uri="{FF2B5EF4-FFF2-40B4-BE49-F238E27FC236}">
                <a16:creationId xmlns:a16="http://schemas.microsoft.com/office/drawing/2014/main" id="{22595B7B-9D89-1B4D-A75D-BBA8562CE4B1}"/>
              </a:ext>
            </a:extLst>
          </p:cNvPr>
          <p:cNvCxnSpPr/>
          <p:nvPr/>
        </p:nvCxnSpPr>
        <p:spPr>
          <a:xfrm>
            <a:off x="10137615" y="3022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439" name="Rectangle 438">
            <a:extLst>
              <a:ext uri="{FF2B5EF4-FFF2-40B4-BE49-F238E27FC236}">
                <a16:creationId xmlns:a16="http://schemas.microsoft.com/office/drawing/2014/main" id="{756128FE-8B49-6242-900F-6E7EB6A2E58B}"/>
              </a:ext>
            </a:extLst>
          </p:cNvPr>
          <p:cNvSpPr/>
          <p:nvPr/>
        </p:nvSpPr>
        <p:spPr>
          <a:xfrm>
            <a:off x="11069979" y="30222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40" name="Rectangle 439">
            <a:extLst>
              <a:ext uri="{FF2B5EF4-FFF2-40B4-BE49-F238E27FC236}">
                <a16:creationId xmlns:a16="http://schemas.microsoft.com/office/drawing/2014/main" id="{D24E85AB-FCF8-E74F-82C1-C6F4022A1420}"/>
              </a:ext>
            </a:extLst>
          </p:cNvPr>
          <p:cNvSpPr/>
          <p:nvPr/>
        </p:nvSpPr>
        <p:spPr>
          <a:xfrm>
            <a:off x="6150940" y="33270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441" name="Straight Connector 440">
            <a:extLst>
              <a:ext uri="{FF2B5EF4-FFF2-40B4-BE49-F238E27FC236}">
                <a16:creationId xmlns:a16="http://schemas.microsoft.com/office/drawing/2014/main" id="{6A90474E-F278-7643-9ED3-80FFB8ADE304}"/>
              </a:ext>
            </a:extLst>
          </p:cNvPr>
          <p:cNvCxnSpPr/>
          <p:nvPr/>
        </p:nvCxnSpPr>
        <p:spPr>
          <a:xfrm>
            <a:off x="6420932" y="3327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42" name="Straight Connector 441">
            <a:extLst>
              <a:ext uri="{FF2B5EF4-FFF2-40B4-BE49-F238E27FC236}">
                <a16:creationId xmlns:a16="http://schemas.microsoft.com/office/drawing/2014/main" id="{E7DBDF6F-FFCD-7944-A183-2D45E473FD16}"/>
              </a:ext>
            </a:extLst>
          </p:cNvPr>
          <p:cNvCxnSpPr/>
          <p:nvPr/>
        </p:nvCxnSpPr>
        <p:spPr>
          <a:xfrm>
            <a:off x="6676561" y="3327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43" name="Straight Connector 442">
            <a:extLst>
              <a:ext uri="{FF2B5EF4-FFF2-40B4-BE49-F238E27FC236}">
                <a16:creationId xmlns:a16="http://schemas.microsoft.com/office/drawing/2014/main" id="{4FA081B9-30EA-3C4A-8D46-431CD27E1EB3}"/>
              </a:ext>
            </a:extLst>
          </p:cNvPr>
          <p:cNvCxnSpPr/>
          <p:nvPr/>
        </p:nvCxnSpPr>
        <p:spPr>
          <a:xfrm>
            <a:off x="6912085" y="3327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44" name="Straight Connector 443">
            <a:extLst>
              <a:ext uri="{FF2B5EF4-FFF2-40B4-BE49-F238E27FC236}">
                <a16:creationId xmlns:a16="http://schemas.microsoft.com/office/drawing/2014/main" id="{3AFF9EA1-F736-0641-8B95-BC6AABD85CA0}"/>
              </a:ext>
            </a:extLst>
          </p:cNvPr>
          <p:cNvCxnSpPr/>
          <p:nvPr/>
        </p:nvCxnSpPr>
        <p:spPr>
          <a:xfrm>
            <a:off x="7167715" y="3327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45" name="Straight Connector 444">
            <a:extLst>
              <a:ext uri="{FF2B5EF4-FFF2-40B4-BE49-F238E27FC236}">
                <a16:creationId xmlns:a16="http://schemas.microsoft.com/office/drawing/2014/main" id="{07FA5DF3-CBF2-4243-93BC-0A6D9D0195C6}"/>
              </a:ext>
            </a:extLst>
          </p:cNvPr>
          <p:cNvCxnSpPr/>
          <p:nvPr/>
        </p:nvCxnSpPr>
        <p:spPr>
          <a:xfrm>
            <a:off x="7406112" y="3327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46" name="Straight Connector 445">
            <a:extLst>
              <a:ext uri="{FF2B5EF4-FFF2-40B4-BE49-F238E27FC236}">
                <a16:creationId xmlns:a16="http://schemas.microsoft.com/office/drawing/2014/main" id="{0ED9A4BB-106F-4845-B5B3-EFE914F09045}"/>
              </a:ext>
            </a:extLst>
          </p:cNvPr>
          <p:cNvCxnSpPr/>
          <p:nvPr/>
        </p:nvCxnSpPr>
        <p:spPr>
          <a:xfrm>
            <a:off x="7661742" y="3327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47" name="Straight Connector 446">
            <a:extLst>
              <a:ext uri="{FF2B5EF4-FFF2-40B4-BE49-F238E27FC236}">
                <a16:creationId xmlns:a16="http://schemas.microsoft.com/office/drawing/2014/main" id="{1264FFCE-C50B-9D48-972A-8C2547253213}"/>
              </a:ext>
            </a:extLst>
          </p:cNvPr>
          <p:cNvCxnSpPr/>
          <p:nvPr/>
        </p:nvCxnSpPr>
        <p:spPr>
          <a:xfrm>
            <a:off x="7897265" y="3327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48" name="Straight Connector 447">
            <a:extLst>
              <a:ext uri="{FF2B5EF4-FFF2-40B4-BE49-F238E27FC236}">
                <a16:creationId xmlns:a16="http://schemas.microsoft.com/office/drawing/2014/main" id="{0A43A3A9-8957-D14A-81A0-63A1D375D22A}"/>
              </a:ext>
            </a:extLst>
          </p:cNvPr>
          <p:cNvCxnSpPr/>
          <p:nvPr/>
        </p:nvCxnSpPr>
        <p:spPr>
          <a:xfrm>
            <a:off x="8152895" y="3327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49" name="Straight Connector 448">
            <a:extLst>
              <a:ext uri="{FF2B5EF4-FFF2-40B4-BE49-F238E27FC236}">
                <a16:creationId xmlns:a16="http://schemas.microsoft.com/office/drawing/2014/main" id="{435A1422-655D-6547-B8E5-766D93FD54BB}"/>
              </a:ext>
            </a:extLst>
          </p:cNvPr>
          <p:cNvCxnSpPr/>
          <p:nvPr/>
        </p:nvCxnSpPr>
        <p:spPr>
          <a:xfrm>
            <a:off x="8405652" y="3327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50" name="Straight Connector 449">
            <a:extLst>
              <a:ext uri="{FF2B5EF4-FFF2-40B4-BE49-F238E27FC236}">
                <a16:creationId xmlns:a16="http://schemas.microsoft.com/office/drawing/2014/main" id="{2E86530F-738F-5649-9FD5-7AD71BA5F891}"/>
              </a:ext>
            </a:extLst>
          </p:cNvPr>
          <p:cNvCxnSpPr/>
          <p:nvPr/>
        </p:nvCxnSpPr>
        <p:spPr>
          <a:xfrm>
            <a:off x="8661282" y="3327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51" name="Straight Connector 450">
            <a:extLst>
              <a:ext uri="{FF2B5EF4-FFF2-40B4-BE49-F238E27FC236}">
                <a16:creationId xmlns:a16="http://schemas.microsoft.com/office/drawing/2014/main" id="{32161158-3E64-E941-B56F-A32C5563859D}"/>
              </a:ext>
            </a:extLst>
          </p:cNvPr>
          <p:cNvCxnSpPr/>
          <p:nvPr/>
        </p:nvCxnSpPr>
        <p:spPr>
          <a:xfrm>
            <a:off x="8896805" y="3327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52" name="Straight Connector 451">
            <a:extLst>
              <a:ext uri="{FF2B5EF4-FFF2-40B4-BE49-F238E27FC236}">
                <a16:creationId xmlns:a16="http://schemas.microsoft.com/office/drawing/2014/main" id="{9EE46593-6681-7E4E-A99A-37D53B3BCD51}"/>
              </a:ext>
            </a:extLst>
          </p:cNvPr>
          <p:cNvCxnSpPr/>
          <p:nvPr/>
        </p:nvCxnSpPr>
        <p:spPr>
          <a:xfrm>
            <a:off x="9152435" y="3327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53" name="Straight Connector 452">
            <a:extLst>
              <a:ext uri="{FF2B5EF4-FFF2-40B4-BE49-F238E27FC236}">
                <a16:creationId xmlns:a16="http://schemas.microsoft.com/office/drawing/2014/main" id="{300DBBBF-F4E6-FA43-BC65-091BC076716D}"/>
              </a:ext>
            </a:extLst>
          </p:cNvPr>
          <p:cNvCxnSpPr/>
          <p:nvPr/>
        </p:nvCxnSpPr>
        <p:spPr>
          <a:xfrm>
            <a:off x="9390832" y="3327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54" name="Straight Connector 453">
            <a:extLst>
              <a:ext uri="{FF2B5EF4-FFF2-40B4-BE49-F238E27FC236}">
                <a16:creationId xmlns:a16="http://schemas.microsoft.com/office/drawing/2014/main" id="{306BF752-D1FE-BD48-87D0-77D6A2A53EFC}"/>
              </a:ext>
            </a:extLst>
          </p:cNvPr>
          <p:cNvCxnSpPr/>
          <p:nvPr/>
        </p:nvCxnSpPr>
        <p:spPr>
          <a:xfrm>
            <a:off x="9646462" y="3327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55" name="Straight Connector 454">
            <a:extLst>
              <a:ext uri="{FF2B5EF4-FFF2-40B4-BE49-F238E27FC236}">
                <a16:creationId xmlns:a16="http://schemas.microsoft.com/office/drawing/2014/main" id="{C2D75E1C-11AB-7840-9D3F-662EF0F7AA0A}"/>
              </a:ext>
            </a:extLst>
          </p:cNvPr>
          <p:cNvCxnSpPr/>
          <p:nvPr/>
        </p:nvCxnSpPr>
        <p:spPr>
          <a:xfrm>
            <a:off x="9881985" y="3327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56" name="Straight Connector 455">
            <a:extLst>
              <a:ext uri="{FF2B5EF4-FFF2-40B4-BE49-F238E27FC236}">
                <a16:creationId xmlns:a16="http://schemas.microsoft.com/office/drawing/2014/main" id="{27FEEE69-3A44-2544-9FB8-4276D9C9A9B7}"/>
              </a:ext>
            </a:extLst>
          </p:cNvPr>
          <p:cNvCxnSpPr/>
          <p:nvPr/>
        </p:nvCxnSpPr>
        <p:spPr>
          <a:xfrm>
            <a:off x="10137615" y="3327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457" name="Rectangle 456">
            <a:extLst>
              <a:ext uri="{FF2B5EF4-FFF2-40B4-BE49-F238E27FC236}">
                <a16:creationId xmlns:a16="http://schemas.microsoft.com/office/drawing/2014/main" id="{4F786F85-A5CC-4642-B4AE-27DAAA2A2E3C}"/>
              </a:ext>
            </a:extLst>
          </p:cNvPr>
          <p:cNvSpPr/>
          <p:nvPr/>
        </p:nvSpPr>
        <p:spPr>
          <a:xfrm>
            <a:off x="11069979" y="33270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58" name="Rectangle 457">
            <a:extLst>
              <a:ext uri="{FF2B5EF4-FFF2-40B4-BE49-F238E27FC236}">
                <a16:creationId xmlns:a16="http://schemas.microsoft.com/office/drawing/2014/main" id="{AF9CD16E-847F-7841-A546-A211A5FE40B3}"/>
              </a:ext>
            </a:extLst>
          </p:cNvPr>
          <p:cNvSpPr/>
          <p:nvPr/>
        </p:nvSpPr>
        <p:spPr>
          <a:xfrm>
            <a:off x="6150940" y="36318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459" name="Straight Connector 458">
            <a:extLst>
              <a:ext uri="{FF2B5EF4-FFF2-40B4-BE49-F238E27FC236}">
                <a16:creationId xmlns:a16="http://schemas.microsoft.com/office/drawing/2014/main" id="{8B9131FA-4B2B-F349-A965-CE7C57D62DE9}"/>
              </a:ext>
            </a:extLst>
          </p:cNvPr>
          <p:cNvCxnSpPr/>
          <p:nvPr/>
        </p:nvCxnSpPr>
        <p:spPr>
          <a:xfrm>
            <a:off x="6420932" y="3631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0" name="Straight Connector 459">
            <a:extLst>
              <a:ext uri="{FF2B5EF4-FFF2-40B4-BE49-F238E27FC236}">
                <a16:creationId xmlns:a16="http://schemas.microsoft.com/office/drawing/2014/main" id="{9AE6C345-0000-E246-85B5-F155C7E9565C}"/>
              </a:ext>
            </a:extLst>
          </p:cNvPr>
          <p:cNvCxnSpPr/>
          <p:nvPr/>
        </p:nvCxnSpPr>
        <p:spPr>
          <a:xfrm>
            <a:off x="6676561" y="3631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1" name="Straight Connector 460">
            <a:extLst>
              <a:ext uri="{FF2B5EF4-FFF2-40B4-BE49-F238E27FC236}">
                <a16:creationId xmlns:a16="http://schemas.microsoft.com/office/drawing/2014/main" id="{DFF6CF93-3C03-EB4D-A92B-98B0FD04BAC3}"/>
              </a:ext>
            </a:extLst>
          </p:cNvPr>
          <p:cNvCxnSpPr/>
          <p:nvPr/>
        </p:nvCxnSpPr>
        <p:spPr>
          <a:xfrm>
            <a:off x="6912085" y="3631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2" name="Straight Connector 461">
            <a:extLst>
              <a:ext uri="{FF2B5EF4-FFF2-40B4-BE49-F238E27FC236}">
                <a16:creationId xmlns:a16="http://schemas.microsoft.com/office/drawing/2014/main" id="{F3EF3CD4-C427-8D4B-A530-28514DFF5018}"/>
              </a:ext>
            </a:extLst>
          </p:cNvPr>
          <p:cNvCxnSpPr/>
          <p:nvPr/>
        </p:nvCxnSpPr>
        <p:spPr>
          <a:xfrm>
            <a:off x="7167715" y="3631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3" name="Straight Connector 462">
            <a:extLst>
              <a:ext uri="{FF2B5EF4-FFF2-40B4-BE49-F238E27FC236}">
                <a16:creationId xmlns:a16="http://schemas.microsoft.com/office/drawing/2014/main" id="{17909E04-153A-2C41-B3AA-8A51ED286E07}"/>
              </a:ext>
            </a:extLst>
          </p:cNvPr>
          <p:cNvCxnSpPr/>
          <p:nvPr/>
        </p:nvCxnSpPr>
        <p:spPr>
          <a:xfrm>
            <a:off x="7406112" y="3631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4" name="Straight Connector 463">
            <a:extLst>
              <a:ext uri="{FF2B5EF4-FFF2-40B4-BE49-F238E27FC236}">
                <a16:creationId xmlns:a16="http://schemas.microsoft.com/office/drawing/2014/main" id="{6A584C37-A9D8-BC43-B9BC-7D7DBA011D03}"/>
              </a:ext>
            </a:extLst>
          </p:cNvPr>
          <p:cNvCxnSpPr/>
          <p:nvPr/>
        </p:nvCxnSpPr>
        <p:spPr>
          <a:xfrm>
            <a:off x="7661742" y="3631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5" name="Straight Connector 464">
            <a:extLst>
              <a:ext uri="{FF2B5EF4-FFF2-40B4-BE49-F238E27FC236}">
                <a16:creationId xmlns:a16="http://schemas.microsoft.com/office/drawing/2014/main" id="{6F78E491-B169-1C43-B082-031685CE9476}"/>
              </a:ext>
            </a:extLst>
          </p:cNvPr>
          <p:cNvCxnSpPr/>
          <p:nvPr/>
        </p:nvCxnSpPr>
        <p:spPr>
          <a:xfrm>
            <a:off x="7897265" y="3631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6" name="Straight Connector 465">
            <a:extLst>
              <a:ext uri="{FF2B5EF4-FFF2-40B4-BE49-F238E27FC236}">
                <a16:creationId xmlns:a16="http://schemas.microsoft.com/office/drawing/2014/main" id="{857A8C69-3347-B049-B945-FDBE2EA89860}"/>
              </a:ext>
            </a:extLst>
          </p:cNvPr>
          <p:cNvCxnSpPr/>
          <p:nvPr/>
        </p:nvCxnSpPr>
        <p:spPr>
          <a:xfrm>
            <a:off x="8152895" y="3631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7" name="Straight Connector 466">
            <a:extLst>
              <a:ext uri="{FF2B5EF4-FFF2-40B4-BE49-F238E27FC236}">
                <a16:creationId xmlns:a16="http://schemas.microsoft.com/office/drawing/2014/main" id="{10731C97-CBD0-7145-8EBD-6DAFB3529C7F}"/>
              </a:ext>
            </a:extLst>
          </p:cNvPr>
          <p:cNvCxnSpPr/>
          <p:nvPr/>
        </p:nvCxnSpPr>
        <p:spPr>
          <a:xfrm>
            <a:off x="8405652" y="3631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8" name="Straight Connector 467">
            <a:extLst>
              <a:ext uri="{FF2B5EF4-FFF2-40B4-BE49-F238E27FC236}">
                <a16:creationId xmlns:a16="http://schemas.microsoft.com/office/drawing/2014/main" id="{9D2EB8C8-1CD8-BE44-8F6A-5235FEBF5967}"/>
              </a:ext>
            </a:extLst>
          </p:cNvPr>
          <p:cNvCxnSpPr/>
          <p:nvPr/>
        </p:nvCxnSpPr>
        <p:spPr>
          <a:xfrm>
            <a:off x="8661282" y="3631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69" name="Straight Connector 468">
            <a:extLst>
              <a:ext uri="{FF2B5EF4-FFF2-40B4-BE49-F238E27FC236}">
                <a16:creationId xmlns:a16="http://schemas.microsoft.com/office/drawing/2014/main" id="{48815240-E860-E44F-A88E-BB39F7B2388C}"/>
              </a:ext>
            </a:extLst>
          </p:cNvPr>
          <p:cNvCxnSpPr/>
          <p:nvPr/>
        </p:nvCxnSpPr>
        <p:spPr>
          <a:xfrm>
            <a:off x="8896805" y="3631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70" name="Straight Connector 469">
            <a:extLst>
              <a:ext uri="{FF2B5EF4-FFF2-40B4-BE49-F238E27FC236}">
                <a16:creationId xmlns:a16="http://schemas.microsoft.com/office/drawing/2014/main" id="{822255CD-538D-6E43-BCA2-376F56AE8FF8}"/>
              </a:ext>
            </a:extLst>
          </p:cNvPr>
          <p:cNvCxnSpPr/>
          <p:nvPr/>
        </p:nvCxnSpPr>
        <p:spPr>
          <a:xfrm>
            <a:off x="9152435" y="3631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71" name="Straight Connector 470">
            <a:extLst>
              <a:ext uri="{FF2B5EF4-FFF2-40B4-BE49-F238E27FC236}">
                <a16:creationId xmlns:a16="http://schemas.microsoft.com/office/drawing/2014/main" id="{C4DFFC18-37B9-C846-8E4F-82F950CEEFB4}"/>
              </a:ext>
            </a:extLst>
          </p:cNvPr>
          <p:cNvCxnSpPr/>
          <p:nvPr/>
        </p:nvCxnSpPr>
        <p:spPr>
          <a:xfrm>
            <a:off x="9390832" y="3631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72" name="Straight Connector 471">
            <a:extLst>
              <a:ext uri="{FF2B5EF4-FFF2-40B4-BE49-F238E27FC236}">
                <a16:creationId xmlns:a16="http://schemas.microsoft.com/office/drawing/2014/main" id="{0601D54A-6AAB-7644-B3CE-B839EE944749}"/>
              </a:ext>
            </a:extLst>
          </p:cNvPr>
          <p:cNvCxnSpPr/>
          <p:nvPr/>
        </p:nvCxnSpPr>
        <p:spPr>
          <a:xfrm>
            <a:off x="9646462" y="3631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73" name="Straight Connector 472">
            <a:extLst>
              <a:ext uri="{FF2B5EF4-FFF2-40B4-BE49-F238E27FC236}">
                <a16:creationId xmlns:a16="http://schemas.microsoft.com/office/drawing/2014/main" id="{C9D8426A-EF14-A74E-8D2E-2EA5B222046F}"/>
              </a:ext>
            </a:extLst>
          </p:cNvPr>
          <p:cNvCxnSpPr/>
          <p:nvPr/>
        </p:nvCxnSpPr>
        <p:spPr>
          <a:xfrm>
            <a:off x="9881985" y="3631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74" name="Straight Connector 473">
            <a:extLst>
              <a:ext uri="{FF2B5EF4-FFF2-40B4-BE49-F238E27FC236}">
                <a16:creationId xmlns:a16="http://schemas.microsoft.com/office/drawing/2014/main" id="{C386CB3F-9958-EA45-8725-A27FBEDE0C2A}"/>
              </a:ext>
            </a:extLst>
          </p:cNvPr>
          <p:cNvCxnSpPr/>
          <p:nvPr/>
        </p:nvCxnSpPr>
        <p:spPr>
          <a:xfrm>
            <a:off x="10137615" y="3631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475" name="Rectangle 474">
            <a:extLst>
              <a:ext uri="{FF2B5EF4-FFF2-40B4-BE49-F238E27FC236}">
                <a16:creationId xmlns:a16="http://schemas.microsoft.com/office/drawing/2014/main" id="{E1D66E44-9B55-014C-B925-DABEC8C85CC7}"/>
              </a:ext>
            </a:extLst>
          </p:cNvPr>
          <p:cNvSpPr/>
          <p:nvPr/>
        </p:nvSpPr>
        <p:spPr>
          <a:xfrm>
            <a:off x="11069979" y="36318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76" name="Rectangle 475">
            <a:extLst>
              <a:ext uri="{FF2B5EF4-FFF2-40B4-BE49-F238E27FC236}">
                <a16:creationId xmlns:a16="http://schemas.microsoft.com/office/drawing/2014/main" id="{9DF38338-F40B-2549-AF4A-02F669542547}"/>
              </a:ext>
            </a:extLst>
          </p:cNvPr>
          <p:cNvSpPr/>
          <p:nvPr/>
        </p:nvSpPr>
        <p:spPr>
          <a:xfrm>
            <a:off x="6150940" y="39366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477" name="Straight Connector 476">
            <a:extLst>
              <a:ext uri="{FF2B5EF4-FFF2-40B4-BE49-F238E27FC236}">
                <a16:creationId xmlns:a16="http://schemas.microsoft.com/office/drawing/2014/main" id="{499F83EA-1A01-C441-B725-E58679B19FB2}"/>
              </a:ext>
            </a:extLst>
          </p:cNvPr>
          <p:cNvCxnSpPr/>
          <p:nvPr/>
        </p:nvCxnSpPr>
        <p:spPr>
          <a:xfrm>
            <a:off x="6420932" y="3936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78" name="Straight Connector 477">
            <a:extLst>
              <a:ext uri="{FF2B5EF4-FFF2-40B4-BE49-F238E27FC236}">
                <a16:creationId xmlns:a16="http://schemas.microsoft.com/office/drawing/2014/main" id="{97FA35F7-1F6F-7842-8D5B-19A773A8BCF5}"/>
              </a:ext>
            </a:extLst>
          </p:cNvPr>
          <p:cNvCxnSpPr/>
          <p:nvPr/>
        </p:nvCxnSpPr>
        <p:spPr>
          <a:xfrm>
            <a:off x="6676561" y="3936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79" name="Straight Connector 478">
            <a:extLst>
              <a:ext uri="{FF2B5EF4-FFF2-40B4-BE49-F238E27FC236}">
                <a16:creationId xmlns:a16="http://schemas.microsoft.com/office/drawing/2014/main" id="{799A4A7B-A6BC-B645-98CE-EDD464B9D706}"/>
              </a:ext>
            </a:extLst>
          </p:cNvPr>
          <p:cNvCxnSpPr/>
          <p:nvPr/>
        </p:nvCxnSpPr>
        <p:spPr>
          <a:xfrm>
            <a:off x="6912085" y="3936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0" name="Straight Connector 479">
            <a:extLst>
              <a:ext uri="{FF2B5EF4-FFF2-40B4-BE49-F238E27FC236}">
                <a16:creationId xmlns:a16="http://schemas.microsoft.com/office/drawing/2014/main" id="{E193CE39-3CF9-FC43-A03C-F42962799011}"/>
              </a:ext>
            </a:extLst>
          </p:cNvPr>
          <p:cNvCxnSpPr/>
          <p:nvPr/>
        </p:nvCxnSpPr>
        <p:spPr>
          <a:xfrm>
            <a:off x="7167715" y="3936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1" name="Straight Connector 480">
            <a:extLst>
              <a:ext uri="{FF2B5EF4-FFF2-40B4-BE49-F238E27FC236}">
                <a16:creationId xmlns:a16="http://schemas.microsoft.com/office/drawing/2014/main" id="{A1EBCF5C-7405-B54E-B6B2-07663F48F7FC}"/>
              </a:ext>
            </a:extLst>
          </p:cNvPr>
          <p:cNvCxnSpPr/>
          <p:nvPr/>
        </p:nvCxnSpPr>
        <p:spPr>
          <a:xfrm>
            <a:off x="7406112" y="3936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2" name="Straight Connector 481">
            <a:extLst>
              <a:ext uri="{FF2B5EF4-FFF2-40B4-BE49-F238E27FC236}">
                <a16:creationId xmlns:a16="http://schemas.microsoft.com/office/drawing/2014/main" id="{4C932F16-0A92-5440-9161-7FB8501B7F83}"/>
              </a:ext>
            </a:extLst>
          </p:cNvPr>
          <p:cNvCxnSpPr/>
          <p:nvPr/>
        </p:nvCxnSpPr>
        <p:spPr>
          <a:xfrm>
            <a:off x="7661742" y="3936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3" name="Straight Connector 482">
            <a:extLst>
              <a:ext uri="{FF2B5EF4-FFF2-40B4-BE49-F238E27FC236}">
                <a16:creationId xmlns:a16="http://schemas.microsoft.com/office/drawing/2014/main" id="{5EFCBBFF-EB9A-BB44-AF8F-E6527D65B1F5}"/>
              </a:ext>
            </a:extLst>
          </p:cNvPr>
          <p:cNvCxnSpPr/>
          <p:nvPr/>
        </p:nvCxnSpPr>
        <p:spPr>
          <a:xfrm>
            <a:off x="7897265" y="3936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4" name="Straight Connector 483">
            <a:extLst>
              <a:ext uri="{FF2B5EF4-FFF2-40B4-BE49-F238E27FC236}">
                <a16:creationId xmlns:a16="http://schemas.microsoft.com/office/drawing/2014/main" id="{B00DBCC4-E742-8846-9954-970B5F68F991}"/>
              </a:ext>
            </a:extLst>
          </p:cNvPr>
          <p:cNvCxnSpPr/>
          <p:nvPr/>
        </p:nvCxnSpPr>
        <p:spPr>
          <a:xfrm>
            <a:off x="8152895" y="3936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5" name="Straight Connector 484">
            <a:extLst>
              <a:ext uri="{FF2B5EF4-FFF2-40B4-BE49-F238E27FC236}">
                <a16:creationId xmlns:a16="http://schemas.microsoft.com/office/drawing/2014/main" id="{D448AD0C-E3E5-064A-BB57-8E22917C1DE3}"/>
              </a:ext>
            </a:extLst>
          </p:cNvPr>
          <p:cNvCxnSpPr/>
          <p:nvPr/>
        </p:nvCxnSpPr>
        <p:spPr>
          <a:xfrm>
            <a:off x="8405652" y="3936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6" name="Straight Connector 485">
            <a:extLst>
              <a:ext uri="{FF2B5EF4-FFF2-40B4-BE49-F238E27FC236}">
                <a16:creationId xmlns:a16="http://schemas.microsoft.com/office/drawing/2014/main" id="{1F1B21AE-9A16-0D48-BC80-CEF62AAEAC6F}"/>
              </a:ext>
            </a:extLst>
          </p:cNvPr>
          <p:cNvCxnSpPr/>
          <p:nvPr/>
        </p:nvCxnSpPr>
        <p:spPr>
          <a:xfrm>
            <a:off x="8661282" y="3936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7" name="Straight Connector 486">
            <a:extLst>
              <a:ext uri="{FF2B5EF4-FFF2-40B4-BE49-F238E27FC236}">
                <a16:creationId xmlns:a16="http://schemas.microsoft.com/office/drawing/2014/main" id="{CDA92BD6-7A6E-A44D-BB22-7EDDB43997BF}"/>
              </a:ext>
            </a:extLst>
          </p:cNvPr>
          <p:cNvCxnSpPr/>
          <p:nvPr/>
        </p:nvCxnSpPr>
        <p:spPr>
          <a:xfrm>
            <a:off x="8896805" y="3936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8" name="Straight Connector 487">
            <a:extLst>
              <a:ext uri="{FF2B5EF4-FFF2-40B4-BE49-F238E27FC236}">
                <a16:creationId xmlns:a16="http://schemas.microsoft.com/office/drawing/2014/main" id="{7B975A95-1562-974C-B041-F629A1681A00}"/>
              </a:ext>
            </a:extLst>
          </p:cNvPr>
          <p:cNvCxnSpPr/>
          <p:nvPr/>
        </p:nvCxnSpPr>
        <p:spPr>
          <a:xfrm>
            <a:off x="9152435" y="3936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89" name="Straight Connector 488">
            <a:extLst>
              <a:ext uri="{FF2B5EF4-FFF2-40B4-BE49-F238E27FC236}">
                <a16:creationId xmlns:a16="http://schemas.microsoft.com/office/drawing/2014/main" id="{F9233A26-79EB-4A43-B7DD-0F2458A6417C}"/>
              </a:ext>
            </a:extLst>
          </p:cNvPr>
          <p:cNvCxnSpPr/>
          <p:nvPr/>
        </p:nvCxnSpPr>
        <p:spPr>
          <a:xfrm>
            <a:off x="9390832" y="3936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90" name="Straight Connector 489">
            <a:extLst>
              <a:ext uri="{FF2B5EF4-FFF2-40B4-BE49-F238E27FC236}">
                <a16:creationId xmlns:a16="http://schemas.microsoft.com/office/drawing/2014/main" id="{34BB58F3-5DAD-E648-B40B-A1E3AA6D5E9D}"/>
              </a:ext>
            </a:extLst>
          </p:cNvPr>
          <p:cNvCxnSpPr/>
          <p:nvPr/>
        </p:nvCxnSpPr>
        <p:spPr>
          <a:xfrm>
            <a:off x="9646462" y="3936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91" name="Straight Connector 490">
            <a:extLst>
              <a:ext uri="{FF2B5EF4-FFF2-40B4-BE49-F238E27FC236}">
                <a16:creationId xmlns:a16="http://schemas.microsoft.com/office/drawing/2014/main" id="{53278288-D94B-F440-B1CA-48AA04F766C6}"/>
              </a:ext>
            </a:extLst>
          </p:cNvPr>
          <p:cNvCxnSpPr/>
          <p:nvPr/>
        </p:nvCxnSpPr>
        <p:spPr>
          <a:xfrm>
            <a:off x="9881985" y="3936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92" name="Straight Connector 491">
            <a:extLst>
              <a:ext uri="{FF2B5EF4-FFF2-40B4-BE49-F238E27FC236}">
                <a16:creationId xmlns:a16="http://schemas.microsoft.com/office/drawing/2014/main" id="{5F6FFAA9-96E1-1345-AC3E-A4FFBA60A819}"/>
              </a:ext>
            </a:extLst>
          </p:cNvPr>
          <p:cNvCxnSpPr/>
          <p:nvPr/>
        </p:nvCxnSpPr>
        <p:spPr>
          <a:xfrm>
            <a:off x="10137615" y="3936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493" name="Rectangle 492">
            <a:extLst>
              <a:ext uri="{FF2B5EF4-FFF2-40B4-BE49-F238E27FC236}">
                <a16:creationId xmlns:a16="http://schemas.microsoft.com/office/drawing/2014/main" id="{7F5A32FF-3006-4544-85E4-D7BF30D1CA31}"/>
              </a:ext>
            </a:extLst>
          </p:cNvPr>
          <p:cNvSpPr/>
          <p:nvPr/>
        </p:nvSpPr>
        <p:spPr>
          <a:xfrm>
            <a:off x="11069979" y="39366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494" name="Rectangle 493">
            <a:extLst>
              <a:ext uri="{FF2B5EF4-FFF2-40B4-BE49-F238E27FC236}">
                <a16:creationId xmlns:a16="http://schemas.microsoft.com/office/drawing/2014/main" id="{C3D8DD86-3BA6-0B45-A974-924E68044926}"/>
              </a:ext>
            </a:extLst>
          </p:cNvPr>
          <p:cNvSpPr/>
          <p:nvPr/>
        </p:nvSpPr>
        <p:spPr>
          <a:xfrm>
            <a:off x="6150940" y="42414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495" name="Straight Connector 494">
            <a:extLst>
              <a:ext uri="{FF2B5EF4-FFF2-40B4-BE49-F238E27FC236}">
                <a16:creationId xmlns:a16="http://schemas.microsoft.com/office/drawing/2014/main" id="{DFC84B76-33F4-CC4B-8022-389BB4EE7ABE}"/>
              </a:ext>
            </a:extLst>
          </p:cNvPr>
          <p:cNvCxnSpPr/>
          <p:nvPr/>
        </p:nvCxnSpPr>
        <p:spPr>
          <a:xfrm>
            <a:off x="6420932" y="4241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96" name="Straight Connector 495">
            <a:extLst>
              <a:ext uri="{FF2B5EF4-FFF2-40B4-BE49-F238E27FC236}">
                <a16:creationId xmlns:a16="http://schemas.microsoft.com/office/drawing/2014/main" id="{81E28D40-A9DE-294B-8F95-6EBF288EB971}"/>
              </a:ext>
            </a:extLst>
          </p:cNvPr>
          <p:cNvCxnSpPr/>
          <p:nvPr/>
        </p:nvCxnSpPr>
        <p:spPr>
          <a:xfrm>
            <a:off x="6676561" y="4241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97" name="Straight Connector 496">
            <a:extLst>
              <a:ext uri="{FF2B5EF4-FFF2-40B4-BE49-F238E27FC236}">
                <a16:creationId xmlns:a16="http://schemas.microsoft.com/office/drawing/2014/main" id="{3AB15A72-0EFA-F142-AA3E-1C2EF668F685}"/>
              </a:ext>
            </a:extLst>
          </p:cNvPr>
          <p:cNvCxnSpPr/>
          <p:nvPr/>
        </p:nvCxnSpPr>
        <p:spPr>
          <a:xfrm>
            <a:off x="6912085" y="4241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98" name="Straight Connector 497">
            <a:extLst>
              <a:ext uri="{FF2B5EF4-FFF2-40B4-BE49-F238E27FC236}">
                <a16:creationId xmlns:a16="http://schemas.microsoft.com/office/drawing/2014/main" id="{646CCD8A-CBAA-C64A-A4F7-F6F59B25DA17}"/>
              </a:ext>
            </a:extLst>
          </p:cNvPr>
          <p:cNvCxnSpPr/>
          <p:nvPr/>
        </p:nvCxnSpPr>
        <p:spPr>
          <a:xfrm>
            <a:off x="7167715" y="4241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499" name="Straight Connector 498">
            <a:extLst>
              <a:ext uri="{FF2B5EF4-FFF2-40B4-BE49-F238E27FC236}">
                <a16:creationId xmlns:a16="http://schemas.microsoft.com/office/drawing/2014/main" id="{E92BCD49-13F6-8341-B7CF-EF8B807F6028}"/>
              </a:ext>
            </a:extLst>
          </p:cNvPr>
          <p:cNvCxnSpPr/>
          <p:nvPr/>
        </p:nvCxnSpPr>
        <p:spPr>
          <a:xfrm>
            <a:off x="7406112" y="4241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0" name="Straight Connector 499">
            <a:extLst>
              <a:ext uri="{FF2B5EF4-FFF2-40B4-BE49-F238E27FC236}">
                <a16:creationId xmlns:a16="http://schemas.microsoft.com/office/drawing/2014/main" id="{EF0D20F7-17CF-154B-B508-C0AB28A73C19}"/>
              </a:ext>
            </a:extLst>
          </p:cNvPr>
          <p:cNvCxnSpPr/>
          <p:nvPr/>
        </p:nvCxnSpPr>
        <p:spPr>
          <a:xfrm>
            <a:off x="7661742" y="4241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1" name="Straight Connector 500">
            <a:extLst>
              <a:ext uri="{FF2B5EF4-FFF2-40B4-BE49-F238E27FC236}">
                <a16:creationId xmlns:a16="http://schemas.microsoft.com/office/drawing/2014/main" id="{43026B4E-1EE1-C844-A9B8-77DEDAA65EEB}"/>
              </a:ext>
            </a:extLst>
          </p:cNvPr>
          <p:cNvCxnSpPr/>
          <p:nvPr/>
        </p:nvCxnSpPr>
        <p:spPr>
          <a:xfrm>
            <a:off x="7897265" y="4241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2" name="Straight Connector 501">
            <a:extLst>
              <a:ext uri="{FF2B5EF4-FFF2-40B4-BE49-F238E27FC236}">
                <a16:creationId xmlns:a16="http://schemas.microsoft.com/office/drawing/2014/main" id="{E06906F9-9EAD-2F45-AA45-AC0C4B68FE19}"/>
              </a:ext>
            </a:extLst>
          </p:cNvPr>
          <p:cNvCxnSpPr/>
          <p:nvPr/>
        </p:nvCxnSpPr>
        <p:spPr>
          <a:xfrm>
            <a:off x="8152895" y="4241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3" name="Straight Connector 502">
            <a:extLst>
              <a:ext uri="{FF2B5EF4-FFF2-40B4-BE49-F238E27FC236}">
                <a16:creationId xmlns:a16="http://schemas.microsoft.com/office/drawing/2014/main" id="{40B2A775-1A0D-CC4B-9EF0-C9796A8136AE}"/>
              </a:ext>
            </a:extLst>
          </p:cNvPr>
          <p:cNvCxnSpPr/>
          <p:nvPr/>
        </p:nvCxnSpPr>
        <p:spPr>
          <a:xfrm>
            <a:off x="8405652" y="4241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4" name="Straight Connector 503">
            <a:extLst>
              <a:ext uri="{FF2B5EF4-FFF2-40B4-BE49-F238E27FC236}">
                <a16:creationId xmlns:a16="http://schemas.microsoft.com/office/drawing/2014/main" id="{E8D7F4EB-0222-694C-A355-F76F99D40225}"/>
              </a:ext>
            </a:extLst>
          </p:cNvPr>
          <p:cNvCxnSpPr/>
          <p:nvPr/>
        </p:nvCxnSpPr>
        <p:spPr>
          <a:xfrm>
            <a:off x="8661282" y="4241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5" name="Straight Connector 504">
            <a:extLst>
              <a:ext uri="{FF2B5EF4-FFF2-40B4-BE49-F238E27FC236}">
                <a16:creationId xmlns:a16="http://schemas.microsoft.com/office/drawing/2014/main" id="{BDBB1C9C-2972-5742-8383-6D49ED37902F}"/>
              </a:ext>
            </a:extLst>
          </p:cNvPr>
          <p:cNvCxnSpPr/>
          <p:nvPr/>
        </p:nvCxnSpPr>
        <p:spPr>
          <a:xfrm>
            <a:off x="8896805" y="4241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6" name="Straight Connector 505">
            <a:extLst>
              <a:ext uri="{FF2B5EF4-FFF2-40B4-BE49-F238E27FC236}">
                <a16:creationId xmlns:a16="http://schemas.microsoft.com/office/drawing/2014/main" id="{782A832B-05E6-7549-A58A-EBCEFA47527A}"/>
              </a:ext>
            </a:extLst>
          </p:cNvPr>
          <p:cNvCxnSpPr/>
          <p:nvPr/>
        </p:nvCxnSpPr>
        <p:spPr>
          <a:xfrm>
            <a:off x="9152435" y="4241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7" name="Straight Connector 506">
            <a:extLst>
              <a:ext uri="{FF2B5EF4-FFF2-40B4-BE49-F238E27FC236}">
                <a16:creationId xmlns:a16="http://schemas.microsoft.com/office/drawing/2014/main" id="{EE2961ED-84BE-9146-8384-7214F881BF4F}"/>
              </a:ext>
            </a:extLst>
          </p:cNvPr>
          <p:cNvCxnSpPr/>
          <p:nvPr/>
        </p:nvCxnSpPr>
        <p:spPr>
          <a:xfrm>
            <a:off x="9390832" y="4241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8" name="Straight Connector 507">
            <a:extLst>
              <a:ext uri="{FF2B5EF4-FFF2-40B4-BE49-F238E27FC236}">
                <a16:creationId xmlns:a16="http://schemas.microsoft.com/office/drawing/2014/main" id="{7607979C-4C22-9547-8F5B-1FDC03A1571B}"/>
              </a:ext>
            </a:extLst>
          </p:cNvPr>
          <p:cNvCxnSpPr/>
          <p:nvPr/>
        </p:nvCxnSpPr>
        <p:spPr>
          <a:xfrm>
            <a:off x="9646462" y="4241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09" name="Straight Connector 508">
            <a:extLst>
              <a:ext uri="{FF2B5EF4-FFF2-40B4-BE49-F238E27FC236}">
                <a16:creationId xmlns:a16="http://schemas.microsoft.com/office/drawing/2014/main" id="{BC43CFB0-BB4E-F243-AD2A-E70907B959B4}"/>
              </a:ext>
            </a:extLst>
          </p:cNvPr>
          <p:cNvCxnSpPr/>
          <p:nvPr/>
        </p:nvCxnSpPr>
        <p:spPr>
          <a:xfrm>
            <a:off x="9881985" y="4241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10" name="Straight Connector 509">
            <a:extLst>
              <a:ext uri="{FF2B5EF4-FFF2-40B4-BE49-F238E27FC236}">
                <a16:creationId xmlns:a16="http://schemas.microsoft.com/office/drawing/2014/main" id="{216AACD6-9140-D346-8E3D-38740D08DD51}"/>
              </a:ext>
            </a:extLst>
          </p:cNvPr>
          <p:cNvCxnSpPr/>
          <p:nvPr/>
        </p:nvCxnSpPr>
        <p:spPr>
          <a:xfrm>
            <a:off x="10137615" y="4241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511" name="Rectangle 510">
            <a:extLst>
              <a:ext uri="{FF2B5EF4-FFF2-40B4-BE49-F238E27FC236}">
                <a16:creationId xmlns:a16="http://schemas.microsoft.com/office/drawing/2014/main" id="{CA34C678-0D63-F849-B588-3344A10447AF}"/>
              </a:ext>
            </a:extLst>
          </p:cNvPr>
          <p:cNvSpPr/>
          <p:nvPr/>
        </p:nvSpPr>
        <p:spPr>
          <a:xfrm>
            <a:off x="11069979" y="42414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512" name="Rectangle 511">
            <a:extLst>
              <a:ext uri="{FF2B5EF4-FFF2-40B4-BE49-F238E27FC236}">
                <a16:creationId xmlns:a16="http://schemas.microsoft.com/office/drawing/2014/main" id="{9EBB7BA2-4E16-4042-B9C4-3E28BA334A17}"/>
              </a:ext>
            </a:extLst>
          </p:cNvPr>
          <p:cNvSpPr/>
          <p:nvPr/>
        </p:nvSpPr>
        <p:spPr>
          <a:xfrm>
            <a:off x="6150940" y="45462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513" name="Straight Connector 512">
            <a:extLst>
              <a:ext uri="{FF2B5EF4-FFF2-40B4-BE49-F238E27FC236}">
                <a16:creationId xmlns:a16="http://schemas.microsoft.com/office/drawing/2014/main" id="{2538281F-0726-2D4E-8C51-7CBEBB0DB9D4}"/>
              </a:ext>
            </a:extLst>
          </p:cNvPr>
          <p:cNvCxnSpPr/>
          <p:nvPr/>
        </p:nvCxnSpPr>
        <p:spPr>
          <a:xfrm>
            <a:off x="6420932" y="4546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14" name="Straight Connector 513">
            <a:extLst>
              <a:ext uri="{FF2B5EF4-FFF2-40B4-BE49-F238E27FC236}">
                <a16:creationId xmlns:a16="http://schemas.microsoft.com/office/drawing/2014/main" id="{C20BD304-FA6E-5A44-B30E-E47A48EA19E4}"/>
              </a:ext>
            </a:extLst>
          </p:cNvPr>
          <p:cNvCxnSpPr/>
          <p:nvPr/>
        </p:nvCxnSpPr>
        <p:spPr>
          <a:xfrm>
            <a:off x="6676561" y="4546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15" name="Straight Connector 514">
            <a:extLst>
              <a:ext uri="{FF2B5EF4-FFF2-40B4-BE49-F238E27FC236}">
                <a16:creationId xmlns:a16="http://schemas.microsoft.com/office/drawing/2014/main" id="{CA9BF77A-81D4-E744-922F-DCF2DCF9816E}"/>
              </a:ext>
            </a:extLst>
          </p:cNvPr>
          <p:cNvCxnSpPr/>
          <p:nvPr/>
        </p:nvCxnSpPr>
        <p:spPr>
          <a:xfrm>
            <a:off x="6912085" y="4546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16" name="Straight Connector 515">
            <a:extLst>
              <a:ext uri="{FF2B5EF4-FFF2-40B4-BE49-F238E27FC236}">
                <a16:creationId xmlns:a16="http://schemas.microsoft.com/office/drawing/2014/main" id="{18A9E42D-E9D2-6742-A40A-F7B7E7DBB266}"/>
              </a:ext>
            </a:extLst>
          </p:cNvPr>
          <p:cNvCxnSpPr/>
          <p:nvPr/>
        </p:nvCxnSpPr>
        <p:spPr>
          <a:xfrm>
            <a:off x="7167715" y="4546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17" name="Straight Connector 516">
            <a:extLst>
              <a:ext uri="{FF2B5EF4-FFF2-40B4-BE49-F238E27FC236}">
                <a16:creationId xmlns:a16="http://schemas.microsoft.com/office/drawing/2014/main" id="{AA2897EC-EE3B-0743-BC3E-88256DFFED8F}"/>
              </a:ext>
            </a:extLst>
          </p:cNvPr>
          <p:cNvCxnSpPr/>
          <p:nvPr/>
        </p:nvCxnSpPr>
        <p:spPr>
          <a:xfrm>
            <a:off x="7406112" y="4546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18" name="Straight Connector 517">
            <a:extLst>
              <a:ext uri="{FF2B5EF4-FFF2-40B4-BE49-F238E27FC236}">
                <a16:creationId xmlns:a16="http://schemas.microsoft.com/office/drawing/2014/main" id="{D15643F9-BC12-5341-8FA3-731483BF14FA}"/>
              </a:ext>
            </a:extLst>
          </p:cNvPr>
          <p:cNvCxnSpPr/>
          <p:nvPr/>
        </p:nvCxnSpPr>
        <p:spPr>
          <a:xfrm>
            <a:off x="7661742" y="4546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19" name="Straight Connector 518">
            <a:extLst>
              <a:ext uri="{FF2B5EF4-FFF2-40B4-BE49-F238E27FC236}">
                <a16:creationId xmlns:a16="http://schemas.microsoft.com/office/drawing/2014/main" id="{4AFCD414-D879-2B4B-9ECE-14F85B593ADD}"/>
              </a:ext>
            </a:extLst>
          </p:cNvPr>
          <p:cNvCxnSpPr/>
          <p:nvPr/>
        </p:nvCxnSpPr>
        <p:spPr>
          <a:xfrm>
            <a:off x="7897265" y="4546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20" name="Straight Connector 519">
            <a:extLst>
              <a:ext uri="{FF2B5EF4-FFF2-40B4-BE49-F238E27FC236}">
                <a16:creationId xmlns:a16="http://schemas.microsoft.com/office/drawing/2014/main" id="{FFC28D2A-E43E-0342-99B5-7D89399243FA}"/>
              </a:ext>
            </a:extLst>
          </p:cNvPr>
          <p:cNvCxnSpPr/>
          <p:nvPr/>
        </p:nvCxnSpPr>
        <p:spPr>
          <a:xfrm>
            <a:off x="8152895" y="4546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21" name="Straight Connector 520">
            <a:extLst>
              <a:ext uri="{FF2B5EF4-FFF2-40B4-BE49-F238E27FC236}">
                <a16:creationId xmlns:a16="http://schemas.microsoft.com/office/drawing/2014/main" id="{3F09A5EE-4DB6-7045-BDF8-5A2B53C8D755}"/>
              </a:ext>
            </a:extLst>
          </p:cNvPr>
          <p:cNvCxnSpPr/>
          <p:nvPr/>
        </p:nvCxnSpPr>
        <p:spPr>
          <a:xfrm>
            <a:off x="8405652" y="4546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22" name="Straight Connector 521">
            <a:extLst>
              <a:ext uri="{FF2B5EF4-FFF2-40B4-BE49-F238E27FC236}">
                <a16:creationId xmlns:a16="http://schemas.microsoft.com/office/drawing/2014/main" id="{071CF64B-4655-5B4D-B5E8-D78A119F7ECB}"/>
              </a:ext>
            </a:extLst>
          </p:cNvPr>
          <p:cNvCxnSpPr/>
          <p:nvPr/>
        </p:nvCxnSpPr>
        <p:spPr>
          <a:xfrm>
            <a:off x="8661282" y="4546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23" name="Straight Connector 522">
            <a:extLst>
              <a:ext uri="{FF2B5EF4-FFF2-40B4-BE49-F238E27FC236}">
                <a16:creationId xmlns:a16="http://schemas.microsoft.com/office/drawing/2014/main" id="{BA9AB066-AECE-1241-A8CA-7AEE0D24A57B}"/>
              </a:ext>
            </a:extLst>
          </p:cNvPr>
          <p:cNvCxnSpPr/>
          <p:nvPr/>
        </p:nvCxnSpPr>
        <p:spPr>
          <a:xfrm>
            <a:off x="8896805" y="4546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24" name="Straight Connector 523">
            <a:extLst>
              <a:ext uri="{FF2B5EF4-FFF2-40B4-BE49-F238E27FC236}">
                <a16:creationId xmlns:a16="http://schemas.microsoft.com/office/drawing/2014/main" id="{D3E4A454-879C-0D47-9168-9A0DF8A3BB6E}"/>
              </a:ext>
            </a:extLst>
          </p:cNvPr>
          <p:cNvCxnSpPr/>
          <p:nvPr/>
        </p:nvCxnSpPr>
        <p:spPr>
          <a:xfrm>
            <a:off x="9152435" y="45462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25" name="Straight Connector 524">
            <a:extLst>
              <a:ext uri="{FF2B5EF4-FFF2-40B4-BE49-F238E27FC236}">
                <a16:creationId xmlns:a16="http://schemas.microsoft.com/office/drawing/2014/main" id="{5B355437-2544-3240-A63B-245DA96DF394}"/>
              </a:ext>
            </a:extLst>
          </p:cNvPr>
          <p:cNvCxnSpPr/>
          <p:nvPr/>
        </p:nvCxnSpPr>
        <p:spPr>
          <a:xfrm>
            <a:off x="9390832" y="4546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26" name="Straight Connector 525">
            <a:extLst>
              <a:ext uri="{FF2B5EF4-FFF2-40B4-BE49-F238E27FC236}">
                <a16:creationId xmlns:a16="http://schemas.microsoft.com/office/drawing/2014/main" id="{175E5E6D-F160-5548-AC67-83F8D5C0110D}"/>
              </a:ext>
            </a:extLst>
          </p:cNvPr>
          <p:cNvCxnSpPr/>
          <p:nvPr/>
        </p:nvCxnSpPr>
        <p:spPr>
          <a:xfrm>
            <a:off x="9646462" y="4546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27" name="Straight Connector 526">
            <a:extLst>
              <a:ext uri="{FF2B5EF4-FFF2-40B4-BE49-F238E27FC236}">
                <a16:creationId xmlns:a16="http://schemas.microsoft.com/office/drawing/2014/main" id="{B573D9F0-6108-F944-94FD-961E1C080A17}"/>
              </a:ext>
            </a:extLst>
          </p:cNvPr>
          <p:cNvCxnSpPr/>
          <p:nvPr/>
        </p:nvCxnSpPr>
        <p:spPr>
          <a:xfrm>
            <a:off x="9881985" y="4546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28" name="Straight Connector 527">
            <a:extLst>
              <a:ext uri="{FF2B5EF4-FFF2-40B4-BE49-F238E27FC236}">
                <a16:creationId xmlns:a16="http://schemas.microsoft.com/office/drawing/2014/main" id="{C87265A4-7054-6D4F-9B18-EF0E763196E1}"/>
              </a:ext>
            </a:extLst>
          </p:cNvPr>
          <p:cNvCxnSpPr/>
          <p:nvPr/>
        </p:nvCxnSpPr>
        <p:spPr>
          <a:xfrm>
            <a:off x="10137615" y="4546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529" name="Rectangle 528">
            <a:extLst>
              <a:ext uri="{FF2B5EF4-FFF2-40B4-BE49-F238E27FC236}">
                <a16:creationId xmlns:a16="http://schemas.microsoft.com/office/drawing/2014/main" id="{D85CF47E-7D6D-8E40-8887-D61CCFA40359}"/>
              </a:ext>
            </a:extLst>
          </p:cNvPr>
          <p:cNvSpPr/>
          <p:nvPr/>
        </p:nvSpPr>
        <p:spPr>
          <a:xfrm>
            <a:off x="11069979" y="45462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530" name="Rectangle 529">
            <a:extLst>
              <a:ext uri="{FF2B5EF4-FFF2-40B4-BE49-F238E27FC236}">
                <a16:creationId xmlns:a16="http://schemas.microsoft.com/office/drawing/2014/main" id="{4AE9400B-C67C-894C-B113-56E1BF8466BB}"/>
              </a:ext>
            </a:extLst>
          </p:cNvPr>
          <p:cNvSpPr/>
          <p:nvPr/>
        </p:nvSpPr>
        <p:spPr>
          <a:xfrm>
            <a:off x="6150940" y="48510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531" name="Straight Connector 530">
            <a:extLst>
              <a:ext uri="{FF2B5EF4-FFF2-40B4-BE49-F238E27FC236}">
                <a16:creationId xmlns:a16="http://schemas.microsoft.com/office/drawing/2014/main" id="{0C69F11D-D1CD-2743-8F8B-2002DC35DF93}"/>
              </a:ext>
            </a:extLst>
          </p:cNvPr>
          <p:cNvCxnSpPr/>
          <p:nvPr/>
        </p:nvCxnSpPr>
        <p:spPr>
          <a:xfrm>
            <a:off x="6420932" y="4851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32" name="Straight Connector 531">
            <a:extLst>
              <a:ext uri="{FF2B5EF4-FFF2-40B4-BE49-F238E27FC236}">
                <a16:creationId xmlns:a16="http://schemas.microsoft.com/office/drawing/2014/main" id="{341ABA81-B94E-D74B-8765-0F2D9DEDAD7C}"/>
              </a:ext>
            </a:extLst>
          </p:cNvPr>
          <p:cNvCxnSpPr/>
          <p:nvPr/>
        </p:nvCxnSpPr>
        <p:spPr>
          <a:xfrm>
            <a:off x="6676561" y="4851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33" name="Straight Connector 532">
            <a:extLst>
              <a:ext uri="{FF2B5EF4-FFF2-40B4-BE49-F238E27FC236}">
                <a16:creationId xmlns:a16="http://schemas.microsoft.com/office/drawing/2014/main" id="{AEC92383-6AFB-0E45-A30F-9CE315E2BC36}"/>
              </a:ext>
            </a:extLst>
          </p:cNvPr>
          <p:cNvCxnSpPr/>
          <p:nvPr/>
        </p:nvCxnSpPr>
        <p:spPr>
          <a:xfrm>
            <a:off x="6912085" y="4851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34" name="Straight Connector 533">
            <a:extLst>
              <a:ext uri="{FF2B5EF4-FFF2-40B4-BE49-F238E27FC236}">
                <a16:creationId xmlns:a16="http://schemas.microsoft.com/office/drawing/2014/main" id="{39FC72CA-8C7A-0046-8186-ECCBFE875178}"/>
              </a:ext>
            </a:extLst>
          </p:cNvPr>
          <p:cNvCxnSpPr/>
          <p:nvPr/>
        </p:nvCxnSpPr>
        <p:spPr>
          <a:xfrm>
            <a:off x="7167715" y="4851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35" name="Straight Connector 534">
            <a:extLst>
              <a:ext uri="{FF2B5EF4-FFF2-40B4-BE49-F238E27FC236}">
                <a16:creationId xmlns:a16="http://schemas.microsoft.com/office/drawing/2014/main" id="{4E8C3C4E-3303-DA43-B881-46B25B9059E9}"/>
              </a:ext>
            </a:extLst>
          </p:cNvPr>
          <p:cNvCxnSpPr/>
          <p:nvPr/>
        </p:nvCxnSpPr>
        <p:spPr>
          <a:xfrm>
            <a:off x="7406112" y="4851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36" name="Straight Connector 535">
            <a:extLst>
              <a:ext uri="{FF2B5EF4-FFF2-40B4-BE49-F238E27FC236}">
                <a16:creationId xmlns:a16="http://schemas.microsoft.com/office/drawing/2014/main" id="{65D1CBE2-0BFC-0D4C-A236-CF05FAC99617}"/>
              </a:ext>
            </a:extLst>
          </p:cNvPr>
          <p:cNvCxnSpPr/>
          <p:nvPr/>
        </p:nvCxnSpPr>
        <p:spPr>
          <a:xfrm>
            <a:off x="7661742" y="4851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37" name="Straight Connector 536">
            <a:extLst>
              <a:ext uri="{FF2B5EF4-FFF2-40B4-BE49-F238E27FC236}">
                <a16:creationId xmlns:a16="http://schemas.microsoft.com/office/drawing/2014/main" id="{FC4F4190-43C0-E744-878E-7A0A54FAF68F}"/>
              </a:ext>
            </a:extLst>
          </p:cNvPr>
          <p:cNvCxnSpPr/>
          <p:nvPr/>
        </p:nvCxnSpPr>
        <p:spPr>
          <a:xfrm>
            <a:off x="7897265" y="4851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38" name="Straight Connector 537">
            <a:extLst>
              <a:ext uri="{FF2B5EF4-FFF2-40B4-BE49-F238E27FC236}">
                <a16:creationId xmlns:a16="http://schemas.microsoft.com/office/drawing/2014/main" id="{8AC7C9F9-E4DF-B647-A02B-93619EBDB6C9}"/>
              </a:ext>
            </a:extLst>
          </p:cNvPr>
          <p:cNvCxnSpPr/>
          <p:nvPr/>
        </p:nvCxnSpPr>
        <p:spPr>
          <a:xfrm>
            <a:off x="8152895" y="4851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39" name="Straight Connector 538">
            <a:extLst>
              <a:ext uri="{FF2B5EF4-FFF2-40B4-BE49-F238E27FC236}">
                <a16:creationId xmlns:a16="http://schemas.microsoft.com/office/drawing/2014/main" id="{90B0D96C-6033-AC40-BF3A-9BC4B7EEA047}"/>
              </a:ext>
            </a:extLst>
          </p:cNvPr>
          <p:cNvCxnSpPr/>
          <p:nvPr/>
        </p:nvCxnSpPr>
        <p:spPr>
          <a:xfrm>
            <a:off x="8405652" y="4851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40" name="Straight Connector 539">
            <a:extLst>
              <a:ext uri="{FF2B5EF4-FFF2-40B4-BE49-F238E27FC236}">
                <a16:creationId xmlns:a16="http://schemas.microsoft.com/office/drawing/2014/main" id="{3BCCB8EE-26C7-904E-B1B6-FEB90D70BB11}"/>
              </a:ext>
            </a:extLst>
          </p:cNvPr>
          <p:cNvCxnSpPr/>
          <p:nvPr/>
        </p:nvCxnSpPr>
        <p:spPr>
          <a:xfrm>
            <a:off x="8661282" y="4851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41" name="Straight Connector 540">
            <a:extLst>
              <a:ext uri="{FF2B5EF4-FFF2-40B4-BE49-F238E27FC236}">
                <a16:creationId xmlns:a16="http://schemas.microsoft.com/office/drawing/2014/main" id="{E52AD17A-E284-0B45-8FF0-651BD757C0E7}"/>
              </a:ext>
            </a:extLst>
          </p:cNvPr>
          <p:cNvCxnSpPr/>
          <p:nvPr/>
        </p:nvCxnSpPr>
        <p:spPr>
          <a:xfrm>
            <a:off x="8896805" y="4851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42" name="Straight Connector 541">
            <a:extLst>
              <a:ext uri="{FF2B5EF4-FFF2-40B4-BE49-F238E27FC236}">
                <a16:creationId xmlns:a16="http://schemas.microsoft.com/office/drawing/2014/main" id="{EA802976-5C0C-D04B-B215-A61463095495}"/>
              </a:ext>
            </a:extLst>
          </p:cNvPr>
          <p:cNvCxnSpPr/>
          <p:nvPr/>
        </p:nvCxnSpPr>
        <p:spPr>
          <a:xfrm>
            <a:off x="9152435" y="48510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43" name="Straight Connector 542">
            <a:extLst>
              <a:ext uri="{FF2B5EF4-FFF2-40B4-BE49-F238E27FC236}">
                <a16:creationId xmlns:a16="http://schemas.microsoft.com/office/drawing/2014/main" id="{9EBDFF7A-BAC3-C044-A7CF-895180452356}"/>
              </a:ext>
            </a:extLst>
          </p:cNvPr>
          <p:cNvCxnSpPr/>
          <p:nvPr/>
        </p:nvCxnSpPr>
        <p:spPr>
          <a:xfrm>
            <a:off x="9390832" y="4851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44" name="Straight Connector 543">
            <a:extLst>
              <a:ext uri="{FF2B5EF4-FFF2-40B4-BE49-F238E27FC236}">
                <a16:creationId xmlns:a16="http://schemas.microsoft.com/office/drawing/2014/main" id="{7B8A9AE3-EBE7-D947-BF76-A1AE0BFEDEE4}"/>
              </a:ext>
            </a:extLst>
          </p:cNvPr>
          <p:cNvCxnSpPr/>
          <p:nvPr/>
        </p:nvCxnSpPr>
        <p:spPr>
          <a:xfrm>
            <a:off x="9646462" y="4851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45" name="Straight Connector 544">
            <a:extLst>
              <a:ext uri="{FF2B5EF4-FFF2-40B4-BE49-F238E27FC236}">
                <a16:creationId xmlns:a16="http://schemas.microsoft.com/office/drawing/2014/main" id="{E113E6FF-69E4-CC47-AE81-0A9471652E33}"/>
              </a:ext>
            </a:extLst>
          </p:cNvPr>
          <p:cNvCxnSpPr/>
          <p:nvPr/>
        </p:nvCxnSpPr>
        <p:spPr>
          <a:xfrm>
            <a:off x="9881985" y="4851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46" name="Straight Connector 545">
            <a:extLst>
              <a:ext uri="{FF2B5EF4-FFF2-40B4-BE49-F238E27FC236}">
                <a16:creationId xmlns:a16="http://schemas.microsoft.com/office/drawing/2014/main" id="{5127A3CE-CB39-AA44-92D8-6A3985A22B32}"/>
              </a:ext>
            </a:extLst>
          </p:cNvPr>
          <p:cNvCxnSpPr/>
          <p:nvPr/>
        </p:nvCxnSpPr>
        <p:spPr>
          <a:xfrm>
            <a:off x="10137615" y="48510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547" name="Rectangle 546">
            <a:extLst>
              <a:ext uri="{FF2B5EF4-FFF2-40B4-BE49-F238E27FC236}">
                <a16:creationId xmlns:a16="http://schemas.microsoft.com/office/drawing/2014/main" id="{1C6E018C-A585-B34D-A0DD-930890B7A36A}"/>
              </a:ext>
            </a:extLst>
          </p:cNvPr>
          <p:cNvSpPr/>
          <p:nvPr/>
        </p:nvSpPr>
        <p:spPr>
          <a:xfrm>
            <a:off x="11069979" y="48510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548" name="Rectangle 547">
            <a:extLst>
              <a:ext uri="{FF2B5EF4-FFF2-40B4-BE49-F238E27FC236}">
                <a16:creationId xmlns:a16="http://schemas.microsoft.com/office/drawing/2014/main" id="{D1FA76F3-930B-7345-AFF5-3968346DDF70}"/>
              </a:ext>
            </a:extLst>
          </p:cNvPr>
          <p:cNvSpPr/>
          <p:nvPr/>
        </p:nvSpPr>
        <p:spPr>
          <a:xfrm>
            <a:off x="6150940" y="5155825"/>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549" name="Straight Connector 548">
            <a:extLst>
              <a:ext uri="{FF2B5EF4-FFF2-40B4-BE49-F238E27FC236}">
                <a16:creationId xmlns:a16="http://schemas.microsoft.com/office/drawing/2014/main" id="{A461D88C-7807-EE48-A354-B60FD2E2CC39}"/>
              </a:ext>
            </a:extLst>
          </p:cNvPr>
          <p:cNvCxnSpPr/>
          <p:nvPr/>
        </p:nvCxnSpPr>
        <p:spPr>
          <a:xfrm>
            <a:off x="6420932" y="5155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0" name="Straight Connector 549">
            <a:extLst>
              <a:ext uri="{FF2B5EF4-FFF2-40B4-BE49-F238E27FC236}">
                <a16:creationId xmlns:a16="http://schemas.microsoft.com/office/drawing/2014/main" id="{B0187FF9-5CEB-0045-ABF1-69F48A02CF08}"/>
              </a:ext>
            </a:extLst>
          </p:cNvPr>
          <p:cNvCxnSpPr/>
          <p:nvPr/>
        </p:nvCxnSpPr>
        <p:spPr>
          <a:xfrm>
            <a:off x="6676561" y="5155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1" name="Straight Connector 550">
            <a:extLst>
              <a:ext uri="{FF2B5EF4-FFF2-40B4-BE49-F238E27FC236}">
                <a16:creationId xmlns:a16="http://schemas.microsoft.com/office/drawing/2014/main" id="{A739A6A1-7B9A-144E-9AF1-11812694C2E1}"/>
              </a:ext>
            </a:extLst>
          </p:cNvPr>
          <p:cNvCxnSpPr/>
          <p:nvPr/>
        </p:nvCxnSpPr>
        <p:spPr>
          <a:xfrm>
            <a:off x="6912085" y="5155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2" name="Straight Connector 551">
            <a:extLst>
              <a:ext uri="{FF2B5EF4-FFF2-40B4-BE49-F238E27FC236}">
                <a16:creationId xmlns:a16="http://schemas.microsoft.com/office/drawing/2014/main" id="{0B5F88CA-104D-7D4C-B3C6-528D1F65D1EA}"/>
              </a:ext>
            </a:extLst>
          </p:cNvPr>
          <p:cNvCxnSpPr/>
          <p:nvPr/>
        </p:nvCxnSpPr>
        <p:spPr>
          <a:xfrm>
            <a:off x="7167715" y="5155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3" name="Straight Connector 552">
            <a:extLst>
              <a:ext uri="{FF2B5EF4-FFF2-40B4-BE49-F238E27FC236}">
                <a16:creationId xmlns:a16="http://schemas.microsoft.com/office/drawing/2014/main" id="{C8471A23-C4FB-B445-A7AC-39235F002C15}"/>
              </a:ext>
            </a:extLst>
          </p:cNvPr>
          <p:cNvCxnSpPr/>
          <p:nvPr/>
        </p:nvCxnSpPr>
        <p:spPr>
          <a:xfrm>
            <a:off x="7406112" y="5155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4" name="Straight Connector 553">
            <a:extLst>
              <a:ext uri="{FF2B5EF4-FFF2-40B4-BE49-F238E27FC236}">
                <a16:creationId xmlns:a16="http://schemas.microsoft.com/office/drawing/2014/main" id="{E618A713-3522-0645-A81A-4B3A18A5E09D}"/>
              </a:ext>
            </a:extLst>
          </p:cNvPr>
          <p:cNvCxnSpPr/>
          <p:nvPr/>
        </p:nvCxnSpPr>
        <p:spPr>
          <a:xfrm>
            <a:off x="7661742" y="5155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5" name="Straight Connector 554">
            <a:extLst>
              <a:ext uri="{FF2B5EF4-FFF2-40B4-BE49-F238E27FC236}">
                <a16:creationId xmlns:a16="http://schemas.microsoft.com/office/drawing/2014/main" id="{F816990E-3D4B-B746-98B7-8679EA723FD3}"/>
              </a:ext>
            </a:extLst>
          </p:cNvPr>
          <p:cNvCxnSpPr/>
          <p:nvPr/>
        </p:nvCxnSpPr>
        <p:spPr>
          <a:xfrm>
            <a:off x="7897265" y="5155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6" name="Straight Connector 555">
            <a:extLst>
              <a:ext uri="{FF2B5EF4-FFF2-40B4-BE49-F238E27FC236}">
                <a16:creationId xmlns:a16="http://schemas.microsoft.com/office/drawing/2014/main" id="{077A80E7-5F49-7744-8EF4-023460FEBF8E}"/>
              </a:ext>
            </a:extLst>
          </p:cNvPr>
          <p:cNvCxnSpPr/>
          <p:nvPr/>
        </p:nvCxnSpPr>
        <p:spPr>
          <a:xfrm>
            <a:off x="8152895" y="5155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7" name="Straight Connector 556">
            <a:extLst>
              <a:ext uri="{FF2B5EF4-FFF2-40B4-BE49-F238E27FC236}">
                <a16:creationId xmlns:a16="http://schemas.microsoft.com/office/drawing/2014/main" id="{C2B4A089-C22B-434B-BBBC-B8FD97CF082B}"/>
              </a:ext>
            </a:extLst>
          </p:cNvPr>
          <p:cNvCxnSpPr/>
          <p:nvPr/>
        </p:nvCxnSpPr>
        <p:spPr>
          <a:xfrm>
            <a:off x="8405652" y="5155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8" name="Straight Connector 557">
            <a:extLst>
              <a:ext uri="{FF2B5EF4-FFF2-40B4-BE49-F238E27FC236}">
                <a16:creationId xmlns:a16="http://schemas.microsoft.com/office/drawing/2014/main" id="{213F637C-AF24-AE40-B90F-8DF44C9D50C4}"/>
              </a:ext>
            </a:extLst>
          </p:cNvPr>
          <p:cNvCxnSpPr/>
          <p:nvPr/>
        </p:nvCxnSpPr>
        <p:spPr>
          <a:xfrm>
            <a:off x="8661282" y="5155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59" name="Straight Connector 558">
            <a:extLst>
              <a:ext uri="{FF2B5EF4-FFF2-40B4-BE49-F238E27FC236}">
                <a16:creationId xmlns:a16="http://schemas.microsoft.com/office/drawing/2014/main" id="{A0C71AF8-95B8-AF44-836E-0D7622ED36CB}"/>
              </a:ext>
            </a:extLst>
          </p:cNvPr>
          <p:cNvCxnSpPr/>
          <p:nvPr/>
        </p:nvCxnSpPr>
        <p:spPr>
          <a:xfrm>
            <a:off x="8896805" y="5155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60" name="Straight Connector 559">
            <a:extLst>
              <a:ext uri="{FF2B5EF4-FFF2-40B4-BE49-F238E27FC236}">
                <a16:creationId xmlns:a16="http://schemas.microsoft.com/office/drawing/2014/main" id="{9B3341C7-9065-D342-B767-8273F38071B4}"/>
              </a:ext>
            </a:extLst>
          </p:cNvPr>
          <p:cNvCxnSpPr/>
          <p:nvPr/>
        </p:nvCxnSpPr>
        <p:spPr>
          <a:xfrm>
            <a:off x="9152435" y="51558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61" name="Straight Connector 560">
            <a:extLst>
              <a:ext uri="{FF2B5EF4-FFF2-40B4-BE49-F238E27FC236}">
                <a16:creationId xmlns:a16="http://schemas.microsoft.com/office/drawing/2014/main" id="{0F13C3EE-3CAE-464C-BDDC-CF333BA4571B}"/>
              </a:ext>
            </a:extLst>
          </p:cNvPr>
          <p:cNvCxnSpPr/>
          <p:nvPr/>
        </p:nvCxnSpPr>
        <p:spPr>
          <a:xfrm>
            <a:off x="9390832" y="5155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62" name="Straight Connector 561">
            <a:extLst>
              <a:ext uri="{FF2B5EF4-FFF2-40B4-BE49-F238E27FC236}">
                <a16:creationId xmlns:a16="http://schemas.microsoft.com/office/drawing/2014/main" id="{AF86C539-F7B6-1340-A5A9-DB38FEDC462E}"/>
              </a:ext>
            </a:extLst>
          </p:cNvPr>
          <p:cNvCxnSpPr/>
          <p:nvPr/>
        </p:nvCxnSpPr>
        <p:spPr>
          <a:xfrm>
            <a:off x="9646462" y="5155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63" name="Straight Connector 562">
            <a:extLst>
              <a:ext uri="{FF2B5EF4-FFF2-40B4-BE49-F238E27FC236}">
                <a16:creationId xmlns:a16="http://schemas.microsoft.com/office/drawing/2014/main" id="{4D2B15DE-6AB0-924E-BE03-51AEE43F8D14}"/>
              </a:ext>
            </a:extLst>
          </p:cNvPr>
          <p:cNvCxnSpPr/>
          <p:nvPr/>
        </p:nvCxnSpPr>
        <p:spPr>
          <a:xfrm>
            <a:off x="9881985" y="5155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64" name="Straight Connector 563">
            <a:extLst>
              <a:ext uri="{FF2B5EF4-FFF2-40B4-BE49-F238E27FC236}">
                <a16:creationId xmlns:a16="http://schemas.microsoft.com/office/drawing/2014/main" id="{6871BA37-2D87-C14B-B01D-BAFE19E86F14}"/>
              </a:ext>
            </a:extLst>
          </p:cNvPr>
          <p:cNvCxnSpPr/>
          <p:nvPr/>
        </p:nvCxnSpPr>
        <p:spPr>
          <a:xfrm>
            <a:off x="10137615" y="5155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565" name="Rectangle 564">
            <a:extLst>
              <a:ext uri="{FF2B5EF4-FFF2-40B4-BE49-F238E27FC236}">
                <a16:creationId xmlns:a16="http://schemas.microsoft.com/office/drawing/2014/main" id="{6FB5B2AA-D4E3-AE45-80BF-39400FC6C627}"/>
              </a:ext>
            </a:extLst>
          </p:cNvPr>
          <p:cNvSpPr/>
          <p:nvPr/>
        </p:nvSpPr>
        <p:spPr>
          <a:xfrm>
            <a:off x="11069979" y="5155825"/>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566" name="Rectangle 565">
            <a:extLst>
              <a:ext uri="{FF2B5EF4-FFF2-40B4-BE49-F238E27FC236}">
                <a16:creationId xmlns:a16="http://schemas.microsoft.com/office/drawing/2014/main" id="{9E52C8DB-6B52-624F-BDFD-837B475920B5}"/>
              </a:ext>
            </a:extLst>
          </p:cNvPr>
          <p:cNvSpPr/>
          <p:nvPr/>
        </p:nvSpPr>
        <p:spPr>
          <a:xfrm>
            <a:off x="6150940" y="5460625"/>
            <a:ext cx="4262411" cy="24126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567" name="Straight Connector 566">
            <a:extLst>
              <a:ext uri="{FF2B5EF4-FFF2-40B4-BE49-F238E27FC236}">
                <a16:creationId xmlns:a16="http://schemas.microsoft.com/office/drawing/2014/main" id="{F31C955D-30A2-2647-AC97-32A220CF333B}"/>
              </a:ext>
            </a:extLst>
          </p:cNvPr>
          <p:cNvCxnSpPr/>
          <p:nvPr/>
        </p:nvCxnSpPr>
        <p:spPr>
          <a:xfrm>
            <a:off x="6420932" y="5460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68" name="Straight Connector 567">
            <a:extLst>
              <a:ext uri="{FF2B5EF4-FFF2-40B4-BE49-F238E27FC236}">
                <a16:creationId xmlns:a16="http://schemas.microsoft.com/office/drawing/2014/main" id="{8A59103B-CD00-234C-AE04-458FAC5D53E4}"/>
              </a:ext>
            </a:extLst>
          </p:cNvPr>
          <p:cNvCxnSpPr/>
          <p:nvPr/>
        </p:nvCxnSpPr>
        <p:spPr>
          <a:xfrm>
            <a:off x="6676561" y="5460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69" name="Straight Connector 568">
            <a:extLst>
              <a:ext uri="{FF2B5EF4-FFF2-40B4-BE49-F238E27FC236}">
                <a16:creationId xmlns:a16="http://schemas.microsoft.com/office/drawing/2014/main" id="{7708C8F6-9720-4C4C-A0CA-E91840936EB3}"/>
              </a:ext>
            </a:extLst>
          </p:cNvPr>
          <p:cNvCxnSpPr/>
          <p:nvPr/>
        </p:nvCxnSpPr>
        <p:spPr>
          <a:xfrm>
            <a:off x="6912085" y="5460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0" name="Straight Connector 569">
            <a:extLst>
              <a:ext uri="{FF2B5EF4-FFF2-40B4-BE49-F238E27FC236}">
                <a16:creationId xmlns:a16="http://schemas.microsoft.com/office/drawing/2014/main" id="{50CEC900-756A-2344-B885-DEC3EDC81C13}"/>
              </a:ext>
            </a:extLst>
          </p:cNvPr>
          <p:cNvCxnSpPr/>
          <p:nvPr/>
        </p:nvCxnSpPr>
        <p:spPr>
          <a:xfrm>
            <a:off x="7167715" y="5460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1" name="Straight Connector 570">
            <a:extLst>
              <a:ext uri="{FF2B5EF4-FFF2-40B4-BE49-F238E27FC236}">
                <a16:creationId xmlns:a16="http://schemas.microsoft.com/office/drawing/2014/main" id="{7C1935EA-D43D-6240-9ADA-262FEFDAA9D2}"/>
              </a:ext>
            </a:extLst>
          </p:cNvPr>
          <p:cNvCxnSpPr/>
          <p:nvPr/>
        </p:nvCxnSpPr>
        <p:spPr>
          <a:xfrm>
            <a:off x="7406112" y="5460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2" name="Straight Connector 571">
            <a:extLst>
              <a:ext uri="{FF2B5EF4-FFF2-40B4-BE49-F238E27FC236}">
                <a16:creationId xmlns:a16="http://schemas.microsoft.com/office/drawing/2014/main" id="{087E8F09-C483-2747-8455-A2A6178CA7F1}"/>
              </a:ext>
            </a:extLst>
          </p:cNvPr>
          <p:cNvCxnSpPr/>
          <p:nvPr/>
        </p:nvCxnSpPr>
        <p:spPr>
          <a:xfrm>
            <a:off x="7661742" y="5460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3" name="Straight Connector 572">
            <a:extLst>
              <a:ext uri="{FF2B5EF4-FFF2-40B4-BE49-F238E27FC236}">
                <a16:creationId xmlns:a16="http://schemas.microsoft.com/office/drawing/2014/main" id="{2F568BF7-FF24-014A-A93E-F77D4BD8670E}"/>
              </a:ext>
            </a:extLst>
          </p:cNvPr>
          <p:cNvCxnSpPr/>
          <p:nvPr/>
        </p:nvCxnSpPr>
        <p:spPr>
          <a:xfrm>
            <a:off x="7897265" y="5460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4" name="Straight Connector 573">
            <a:extLst>
              <a:ext uri="{FF2B5EF4-FFF2-40B4-BE49-F238E27FC236}">
                <a16:creationId xmlns:a16="http://schemas.microsoft.com/office/drawing/2014/main" id="{D3EB309C-85B9-C44D-B467-80C002A5BA3E}"/>
              </a:ext>
            </a:extLst>
          </p:cNvPr>
          <p:cNvCxnSpPr/>
          <p:nvPr/>
        </p:nvCxnSpPr>
        <p:spPr>
          <a:xfrm>
            <a:off x="8152895" y="5460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5" name="Straight Connector 574">
            <a:extLst>
              <a:ext uri="{FF2B5EF4-FFF2-40B4-BE49-F238E27FC236}">
                <a16:creationId xmlns:a16="http://schemas.microsoft.com/office/drawing/2014/main" id="{ECB15BCD-71F3-E642-8458-BD4B7AADCAAD}"/>
              </a:ext>
            </a:extLst>
          </p:cNvPr>
          <p:cNvCxnSpPr/>
          <p:nvPr/>
        </p:nvCxnSpPr>
        <p:spPr>
          <a:xfrm>
            <a:off x="8405652" y="5460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6" name="Straight Connector 575">
            <a:extLst>
              <a:ext uri="{FF2B5EF4-FFF2-40B4-BE49-F238E27FC236}">
                <a16:creationId xmlns:a16="http://schemas.microsoft.com/office/drawing/2014/main" id="{4FDCA87A-6486-4147-A58E-9EAD716CE8FE}"/>
              </a:ext>
            </a:extLst>
          </p:cNvPr>
          <p:cNvCxnSpPr/>
          <p:nvPr/>
        </p:nvCxnSpPr>
        <p:spPr>
          <a:xfrm>
            <a:off x="8661282" y="5460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7" name="Straight Connector 576">
            <a:extLst>
              <a:ext uri="{FF2B5EF4-FFF2-40B4-BE49-F238E27FC236}">
                <a16:creationId xmlns:a16="http://schemas.microsoft.com/office/drawing/2014/main" id="{614DDB3E-5DB6-3A44-A3D2-642CC58A4992}"/>
              </a:ext>
            </a:extLst>
          </p:cNvPr>
          <p:cNvCxnSpPr/>
          <p:nvPr/>
        </p:nvCxnSpPr>
        <p:spPr>
          <a:xfrm>
            <a:off x="8896805" y="5460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8" name="Straight Connector 577">
            <a:extLst>
              <a:ext uri="{FF2B5EF4-FFF2-40B4-BE49-F238E27FC236}">
                <a16:creationId xmlns:a16="http://schemas.microsoft.com/office/drawing/2014/main" id="{32CCC2A0-F2EA-524A-BF15-25F8DBFA8DD8}"/>
              </a:ext>
            </a:extLst>
          </p:cNvPr>
          <p:cNvCxnSpPr/>
          <p:nvPr/>
        </p:nvCxnSpPr>
        <p:spPr>
          <a:xfrm>
            <a:off x="9152435" y="54606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79" name="Straight Connector 578">
            <a:extLst>
              <a:ext uri="{FF2B5EF4-FFF2-40B4-BE49-F238E27FC236}">
                <a16:creationId xmlns:a16="http://schemas.microsoft.com/office/drawing/2014/main" id="{2ADC41B4-9C2A-0643-8582-A5A0C02A7451}"/>
              </a:ext>
            </a:extLst>
          </p:cNvPr>
          <p:cNvCxnSpPr/>
          <p:nvPr/>
        </p:nvCxnSpPr>
        <p:spPr>
          <a:xfrm>
            <a:off x="9390832" y="5460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80" name="Straight Connector 579">
            <a:extLst>
              <a:ext uri="{FF2B5EF4-FFF2-40B4-BE49-F238E27FC236}">
                <a16:creationId xmlns:a16="http://schemas.microsoft.com/office/drawing/2014/main" id="{37E2BDC0-8434-5448-802A-BE59D9A584FB}"/>
              </a:ext>
            </a:extLst>
          </p:cNvPr>
          <p:cNvCxnSpPr/>
          <p:nvPr/>
        </p:nvCxnSpPr>
        <p:spPr>
          <a:xfrm>
            <a:off x="9646462" y="5460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81" name="Straight Connector 580">
            <a:extLst>
              <a:ext uri="{FF2B5EF4-FFF2-40B4-BE49-F238E27FC236}">
                <a16:creationId xmlns:a16="http://schemas.microsoft.com/office/drawing/2014/main" id="{19BB6318-22DC-4549-901C-D35F287B4907}"/>
              </a:ext>
            </a:extLst>
          </p:cNvPr>
          <p:cNvCxnSpPr/>
          <p:nvPr/>
        </p:nvCxnSpPr>
        <p:spPr>
          <a:xfrm>
            <a:off x="9881985" y="5460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82" name="Straight Connector 581">
            <a:extLst>
              <a:ext uri="{FF2B5EF4-FFF2-40B4-BE49-F238E27FC236}">
                <a16:creationId xmlns:a16="http://schemas.microsoft.com/office/drawing/2014/main" id="{F6FE3878-B0FA-B247-A234-821719220271}"/>
              </a:ext>
            </a:extLst>
          </p:cNvPr>
          <p:cNvCxnSpPr/>
          <p:nvPr/>
        </p:nvCxnSpPr>
        <p:spPr>
          <a:xfrm>
            <a:off x="10137615" y="5460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583" name="Rectangle 582">
            <a:extLst>
              <a:ext uri="{FF2B5EF4-FFF2-40B4-BE49-F238E27FC236}">
                <a16:creationId xmlns:a16="http://schemas.microsoft.com/office/drawing/2014/main" id="{9674634B-B0D9-3443-8283-8A6D120B665C}"/>
              </a:ext>
            </a:extLst>
          </p:cNvPr>
          <p:cNvSpPr/>
          <p:nvPr/>
        </p:nvSpPr>
        <p:spPr>
          <a:xfrm>
            <a:off x="11069979" y="5460625"/>
            <a:ext cx="255621" cy="2412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584" name="Rectangle 583">
            <a:extLst>
              <a:ext uri="{FF2B5EF4-FFF2-40B4-BE49-F238E27FC236}">
                <a16:creationId xmlns:a16="http://schemas.microsoft.com/office/drawing/2014/main" id="{5E89C339-C733-C742-8231-1CC4C544E074}"/>
              </a:ext>
            </a:extLst>
          </p:cNvPr>
          <p:cNvSpPr/>
          <p:nvPr/>
        </p:nvSpPr>
        <p:spPr>
          <a:xfrm>
            <a:off x="6150940" y="5765425"/>
            <a:ext cx="4262411" cy="24126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585" name="Straight Connector 584">
            <a:extLst>
              <a:ext uri="{FF2B5EF4-FFF2-40B4-BE49-F238E27FC236}">
                <a16:creationId xmlns:a16="http://schemas.microsoft.com/office/drawing/2014/main" id="{6923645A-D138-A145-AE59-46091C674884}"/>
              </a:ext>
            </a:extLst>
          </p:cNvPr>
          <p:cNvCxnSpPr/>
          <p:nvPr/>
        </p:nvCxnSpPr>
        <p:spPr>
          <a:xfrm>
            <a:off x="6420932" y="5765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86" name="Straight Connector 585">
            <a:extLst>
              <a:ext uri="{FF2B5EF4-FFF2-40B4-BE49-F238E27FC236}">
                <a16:creationId xmlns:a16="http://schemas.microsoft.com/office/drawing/2014/main" id="{101F483F-F48B-404B-B459-8A59C2AFEE65}"/>
              </a:ext>
            </a:extLst>
          </p:cNvPr>
          <p:cNvCxnSpPr/>
          <p:nvPr/>
        </p:nvCxnSpPr>
        <p:spPr>
          <a:xfrm>
            <a:off x="6676561" y="5765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87" name="Straight Connector 586">
            <a:extLst>
              <a:ext uri="{FF2B5EF4-FFF2-40B4-BE49-F238E27FC236}">
                <a16:creationId xmlns:a16="http://schemas.microsoft.com/office/drawing/2014/main" id="{08929EB5-2F07-5647-B55D-E3D0F8785CE1}"/>
              </a:ext>
            </a:extLst>
          </p:cNvPr>
          <p:cNvCxnSpPr/>
          <p:nvPr/>
        </p:nvCxnSpPr>
        <p:spPr>
          <a:xfrm>
            <a:off x="6912085" y="5765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88" name="Straight Connector 587">
            <a:extLst>
              <a:ext uri="{FF2B5EF4-FFF2-40B4-BE49-F238E27FC236}">
                <a16:creationId xmlns:a16="http://schemas.microsoft.com/office/drawing/2014/main" id="{710F38B1-EE00-3A43-B8BF-FAF7576D45A5}"/>
              </a:ext>
            </a:extLst>
          </p:cNvPr>
          <p:cNvCxnSpPr/>
          <p:nvPr/>
        </p:nvCxnSpPr>
        <p:spPr>
          <a:xfrm>
            <a:off x="7167715" y="5765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89" name="Straight Connector 588">
            <a:extLst>
              <a:ext uri="{FF2B5EF4-FFF2-40B4-BE49-F238E27FC236}">
                <a16:creationId xmlns:a16="http://schemas.microsoft.com/office/drawing/2014/main" id="{686F75E8-1F99-7141-8981-7B04CD6B0976}"/>
              </a:ext>
            </a:extLst>
          </p:cNvPr>
          <p:cNvCxnSpPr/>
          <p:nvPr/>
        </p:nvCxnSpPr>
        <p:spPr>
          <a:xfrm>
            <a:off x="7406112" y="5765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0" name="Straight Connector 589">
            <a:extLst>
              <a:ext uri="{FF2B5EF4-FFF2-40B4-BE49-F238E27FC236}">
                <a16:creationId xmlns:a16="http://schemas.microsoft.com/office/drawing/2014/main" id="{57EF30CA-05E7-414F-9293-162E64DAA02A}"/>
              </a:ext>
            </a:extLst>
          </p:cNvPr>
          <p:cNvCxnSpPr/>
          <p:nvPr/>
        </p:nvCxnSpPr>
        <p:spPr>
          <a:xfrm>
            <a:off x="7661742" y="5765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1" name="Straight Connector 590">
            <a:extLst>
              <a:ext uri="{FF2B5EF4-FFF2-40B4-BE49-F238E27FC236}">
                <a16:creationId xmlns:a16="http://schemas.microsoft.com/office/drawing/2014/main" id="{BD9A7CA7-44C8-4B44-A5AF-EA26FD1D15AB}"/>
              </a:ext>
            </a:extLst>
          </p:cNvPr>
          <p:cNvCxnSpPr/>
          <p:nvPr/>
        </p:nvCxnSpPr>
        <p:spPr>
          <a:xfrm>
            <a:off x="7897265" y="5765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2" name="Straight Connector 591">
            <a:extLst>
              <a:ext uri="{FF2B5EF4-FFF2-40B4-BE49-F238E27FC236}">
                <a16:creationId xmlns:a16="http://schemas.microsoft.com/office/drawing/2014/main" id="{F0F0EF34-3378-2347-BC64-033F31E988D6}"/>
              </a:ext>
            </a:extLst>
          </p:cNvPr>
          <p:cNvCxnSpPr/>
          <p:nvPr/>
        </p:nvCxnSpPr>
        <p:spPr>
          <a:xfrm>
            <a:off x="8152895" y="5765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3" name="Straight Connector 592">
            <a:extLst>
              <a:ext uri="{FF2B5EF4-FFF2-40B4-BE49-F238E27FC236}">
                <a16:creationId xmlns:a16="http://schemas.microsoft.com/office/drawing/2014/main" id="{C7ED018F-BA3F-0548-B256-1B8F4B27EB3D}"/>
              </a:ext>
            </a:extLst>
          </p:cNvPr>
          <p:cNvCxnSpPr/>
          <p:nvPr/>
        </p:nvCxnSpPr>
        <p:spPr>
          <a:xfrm>
            <a:off x="8405652" y="5765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4" name="Straight Connector 593">
            <a:extLst>
              <a:ext uri="{FF2B5EF4-FFF2-40B4-BE49-F238E27FC236}">
                <a16:creationId xmlns:a16="http://schemas.microsoft.com/office/drawing/2014/main" id="{E9DDDB75-7B3C-E04A-BE00-F4C88D5129A8}"/>
              </a:ext>
            </a:extLst>
          </p:cNvPr>
          <p:cNvCxnSpPr/>
          <p:nvPr/>
        </p:nvCxnSpPr>
        <p:spPr>
          <a:xfrm>
            <a:off x="8661282" y="5765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5" name="Straight Connector 594">
            <a:extLst>
              <a:ext uri="{FF2B5EF4-FFF2-40B4-BE49-F238E27FC236}">
                <a16:creationId xmlns:a16="http://schemas.microsoft.com/office/drawing/2014/main" id="{CDDD1E33-D04B-C84D-BF55-332265E2E873}"/>
              </a:ext>
            </a:extLst>
          </p:cNvPr>
          <p:cNvCxnSpPr/>
          <p:nvPr/>
        </p:nvCxnSpPr>
        <p:spPr>
          <a:xfrm>
            <a:off x="8896805" y="5765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6" name="Straight Connector 595">
            <a:extLst>
              <a:ext uri="{FF2B5EF4-FFF2-40B4-BE49-F238E27FC236}">
                <a16:creationId xmlns:a16="http://schemas.microsoft.com/office/drawing/2014/main" id="{7E17DA90-3BF7-E048-A181-2214A7867865}"/>
              </a:ext>
            </a:extLst>
          </p:cNvPr>
          <p:cNvCxnSpPr/>
          <p:nvPr/>
        </p:nvCxnSpPr>
        <p:spPr>
          <a:xfrm>
            <a:off x="9152435" y="5765426"/>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7" name="Straight Connector 596">
            <a:extLst>
              <a:ext uri="{FF2B5EF4-FFF2-40B4-BE49-F238E27FC236}">
                <a16:creationId xmlns:a16="http://schemas.microsoft.com/office/drawing/2014/main" id="{B35F5941-793A-FE43-8F67-D78B319DAA70}"/>
              </a:ext>
            </a:extLst>
          </p:cNvPr>
          <p:cNvCxnSpPr/>
          <p:nvPr/>
        </p:nvCxnSpPr>
        <p:spPr>
          <a:xfrm>
            <a:off x="9390832" y="5765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8" name="Straight Connector 597">
            <a:extLst>
              <a:ext uri="{FF2B5EF4-FFF2-40B4-BE49-F238E27FC236}">
                <a16:creationId xmlns:a16="http://schemas.microsoft.com/office/drawing/2014/main" id="{5AA4D1B1-6202-D94E-88E2-3FD1D43B9341}"/>
              </a:ext>
            </a:extLst>
          </p:cNvPr>
          <p:cNvCxnSpPr/>
          <p:nvPr/>
        </p:nvCxnSpPr>
        <p:spPr>
          <a:xfrm>
            <a:off x="9646462" y="5765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599" name="Straight Connector 598">
            <a:extLst>
              <a:ext uri="{FF2B5EF4-FFF2-40B4-BE49-F238E27FC236}">
                <a16:creationId xmlns:a16="http://schemas.microsoft.com/office/drawing/2014/main" id="{6F045D33-43A2-CE43-BA08-1D940F9C5819}"/>
              </a:ext>
            </a:extLst>
          </p:cNvPr>
          <p:cNvCxnSpPr/>
          <p:nvPr/>
        </p:nvCxnSpPr>
        <p:spPr>
          <a:xfrm>
            <a:off x="9881985" y="5765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600" name="Straight Connector 599">
            <a:extLst>
              <a:ext uri="{FF2B5EF4-FFF2-40B4-BE49-F238E27FC236}">
                <a16:creationId xmlns:a16="http://schemas.microsoft.com/office/drawing/2014/main" id="{59153E3E-D778-794E-B460-D99EF962CF6F}"/>
              </a:ext>
            </a:extLst>
          </p:cNvPr>
          <p:cNvCxnSpPr/>
          <p:nvPr/>
        </p:nvCxnSpPr>
        <p:spPr>
          <a:xfrm>
            <a:off x="10137615" y="5765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601" name="Rectangle 600">
            <a:extLst>
              <a:ext uri="{FF2B5EF4-FFF2-40B4-BE49-F238E27FC236}">
                <a16:creationId xmlns:a16="http://schemas.microsoft.com/office/drawing/2014/main" id="{8D033FCC-B2FC-A64A-8D52-3F98BD8A604A}"/>
              </a:ext>
            </a:extLst>
          </p:cNvPr>
          <p:cNvSpPr/>
          <p:nvPr/>
        </p:nvSpPr>
        <p:spPr>
          <a:xfrm>
            <a:off x="11069979" y="5765425"/>
            <a:ext cx="255621" cy="241268"/>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652" name="TextBox 651">
                <a:extLst>
                  <a:ext uri="{FF2B5EF4-FFF2-40B4-BE49-F238E27FC236}">
                    <a16:creationId xmlns:a16="http://schemas.microsoft.com/office/drawing/2014/main" id="{4FDC06D2-0567-B948-8C42-4BF91A80F542}"/>
                  </a:ext>
                </a:extLst>
              </p:cNvPr>
              <p:cNvSpPr txBox="1"/>
              <p:nvPr/>
            </p:nvSpPr>
            <p:spPr>
              <a:xfrm>
                <a:off x="5300259" y="5703934"/>
                <a:ext cx="798680" cy="288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smtClean="0">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1</m:t>
                          </m:r>
                          <m:r>
                            <a:rPr lang="en-US" sz="1797" b="0" i="1" smtClean="0">
                              <a:latin typeface="Cambria Math" panose="02040503050406030204" pitchFamily="18" charset="0"/>
                            </a:rPr>
                            <m:t>27,463</m:t>
                          </m:r>
                        </m:sub>
                      </m:sSub>
                    </m:oMath>
                  </m:oMathPara>
                </a14:m>
                <a:endParaRPr lang="en-US" sz="1797" dirty="0"/>
              </a:p>
            </p:txBody>
          </p:sp>
        </mc:Choice>
        <mc:Fallback xmlns="">
          <p:sp>
            <p:nvSpPr>
              <p:cNvPr id="652" name="TextBox 651">
                <a:extLst>
                  <a:ext uri="{FF2B5EF4-FFF2-40B4-BE49-F238E27FC236}">
                    <a16:creationId xmlns:a16="http://schemas.microsoft.com/office/drawing/2014/main" id="{4FDC06D2-0567-B948-8C42-4BF91A80F542}"/>
                  </a:ext>
                </a:extLst>
              </p:cNvPr>
              <p:cNvSpPr txBox="1">
                <a:spLocks noRot="1" noChangeAspect="1" noMove="1" noResize="1" noEditPoints="1" noAdjustHandles="1" noChangeArrowheads="1" noChangeShapeType="1" noTextEdit="1"/>
              </p:cNvSpPr>
              <p:nvPr/>
            </p:nvSpPr>
            <p:spPr>
              <a:xfrm>
                <a:off x="5300259" y="5703934"/>
                <a:ext cx="798680" cy="288412"/>
              </a:xfrm>
              <a:prstGeom prst="rect">
                <a:avLst/>
              </a:prstGeom>
              <a:blipFill>
                <a:blip r:embed="rId3"/>
                <a:stretch>
                  <a:fillRect l="-1563" r="-1563"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9" name="TextBox 668">
                <a:extLst>
                  <a:ext uri="{FF2B5EF4-FFF2-40B4-BE49-F238E27FC236}">
                    <a16:creationId xmlns:a16="http://schemas.microsoft.com/office/drawing/2014/main" id="{E89586B2-1722-E040-BD35-122D8A01A477}"/>
                  </a:ext>
                </a:extLst>
              </p:cNvPr>
              <p:cNvSpPr txBox="1"/>
              <p:nvPr/>
            </p:nvSpPr>
            <p:spPr>
              <a:xfrm>
                <a:off x="11391653" y="5692073"/>
                <a:ext cx="800347" cy="288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smtClean="0">
                              <a:latin typeface="Cambria Math" panose="02040503050406030204" pitchFamily="18" charset="0"/>
                            </a:rPr>
                          </m:ctrlPr>
                        </m:sSubPr>
                        <m:e>
                          <m:r>
                            <a:rPr lang="en-US" sz="1797" i="1">
                              <a:latin typeface="Cambria Math" panose="02040503050406030204" pitchFamily="18" charset="0"/>
                            </a:rPr>
                            <m:t>𝑦</m:t>
                          </m:r>
                        </m:e>
                        <m:sub>
                          <m:r>
                            <a:rPr lang="en-US" sz="1797" i="1">
                              <a:latin typeface="Cambria Math" panose="02040503050406030204" pitchFamily="18" charset="0"/>
                            </a:rPr>
                            <m:t>1</m:t>
                          </m:r>
                          <m:r>
                            <a:rPr lang="en-US" sz="1797" b="0" i="1" smtClean="0">
                              <a:latin typeface="Cambria Math" panose="02040503050406030204" pitchFamily="18" charset="0"/>
                            </a:rPr>
                            <m:t>27,463</m:t>
                          </m:r>
                        </m:sub>
                      </m:sSub>
                    </m:oMath>
                  </m:oMathPara>
                </a14:m>
                <a:endParaRPr lang="en-US" sz="1797" dirty="0"/>
              </a:p>
            </p:txBody>
          </p:sp>
        </mc:Choice>
        <mc:Fallback xmlns="">
          <p:sp>
            <p:nvSpPr>
              <p:cNvPr id="669" name="TextBox 668">
                <a:extLst>
                  <a:ext uri="{FF2B5EF4-FFF2-40B4-BE49-F238E27FC236}">
                    <a16:creationId xmlns:a16="http://schemas.microsoft.com/office/drawing/2014/main" id="{E89586B2-1722-E040-BD35-122D8A01A477}"/>
                  </a:ext>
                </a:extLst>
              </p:cNvPr>
              <p:cNvSpPr txBox="1">
                <a:spLocks noRot="1" noChangeAspect="1" noMove="1" noResize="1" noEditPoints="1" noAdjustHandles="1" noChangeArrowheads="1" noChangeShapeType="1" noTextEdit="1"/>
              </p:cNvSpPr>
              <p:nvPr/>
            </p:nvSpPr>
            <p:spPr>
              <a:xfrm>
                <a:off x="11391653" y="5692073"/>
                <a:ext cx="800347" cy="288412"/>
              </a:xfrm>
              <a:prstGeom prst="rect">
                <a:avLst/>
              </a:prstGeom>
              <a:blipFill>
                <a:blip r:embed="rId4"/>
                <a:stretch>
                  <a:fillRect l="-6250" b="-20833"/>
                </a:stretch>
              </a:blipFill>
            </p:spPr>
            <p:txBody>
              <a:bodyPr/>
              <a:lstStyle/>
              <a:p>
                <a:r>
                  <a:rPr lang="en-US">
                    <a:noFill/>
                  </a:rPr>
                  <a:t> </a:t>
                </a:r>
              </a:p>
            </p:txBody>
          </p:sp>
        </mc:Fallback>
      </mc:AlternateContent>
      <p:sp>
        <p:nvSpPr>
          <p:cNvPr id="736" name="Rectangle 735">
            <a:extLst>
              <a:ext uri="{FF2B5EF4-FFF2-40B4-BE49-F238E27FC236}">
                <a16:creationId xmlns:a16="http://schemas.microsoft.com/office/drawing/2014/main" id="{B293EE16-E0AA-4E42-8326-581915B5557E}"/>
              </a:ext>
            </a:extLst>
          </p:cNvPr>
          <p:cNvSpPr/>
          <p:nvPr/>
        </p:nvSpPr>
        <p:spPr>
          <a:xfrm>
            <a:off x="6150940" y="583823"/>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737" name="Straight Connector 736">
            <a:extLst>
              <a:ext uri="{FF2B5EF4-FFF2-40B4-BE49-F238E27FC236}">
                <a16:creationId xmlns:a16="http://schemas.microsoft.com/office/drawing/2014/main" id="{C7799031-9CA3-854D-88D2-2C28551E7DAC}"/>
              </a:ext>
            </a:extLst>
          </p:cNvPr>
          <p:cNvCxnSpPr/>
          <p:nvPr/>
        </p:nvCxnSpPr>
        <p:spPr>
          <a:xfrm>
            <a:off x="6420932" y="583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38" name="Straight Connector 737">
            <a:extLst>
              <a:ext uri="{FF2B5EF4-FFF2-40B4-BE49-F238E27FC236}">
                <a16:creationId xmlns:a16="http://schemas.microsoft.com/office/drawing/2014/main" id="{013F105B-53CB-104D-BA9D-CA9F6C43B6DD}"/>
              </a:ext>
            </a:extLst>
          </p:cNvPr>
          <p:cNvCxnSpPr/>
          <p:nvPr/>
        </p:nvCxnSpPr>
        <p:spPr>
          <a:xfrm>
            <a:off x="6676561" y="583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39" name="Straight Connector 738">
            <a:extLst>
              <a:ext uri="{FF2B5EF4-FFF2-40B4-BE49-F238E27FC236}">
                <a16:creationId xmlns:a16="http://schemas.microsoft.com/office/drawing/2014/main" id="{23E8799B-60EF-A342-8EEB-0BDEA61F5505}"/>
              </a:ext>
            </a:extLst>
          </p:cNvPr>
          <p:cNvCxnSpPr/>
          <p:nvPr/>
        </p:nvCxnSpPr>
        <p:spPr>
          <a:xfrm>
            <a:off x="6912085" y="583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0" name="Straight Connector 739">
            <a:extLst>
              <a:ext uri="{FF2B5EF4-FFF2-40B4-BE49-F238E27FC236}">
                <a16:creationId xmlns:a16="http://schemas.microsoft.com/office/drawing/2014/main" id="{9E65E097-D085-6643-AEC4-F2CEC1FC2C06}"/>
              </a:ext>
            </a:extLst>
          </p:cNvPr>
          <p:cNvCxnSpPr/>
          <p:nvPr/>
        </p:nvCxnSpPr>
        <p:spPr>
          <a:xfrm>
            <a:off x="7167715" y="583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1" name="Straight Connector 740">
            <a:extLst>
              <a:ext uri="{FF2B5EF4-FFF2-40B4-BE49-F238E27FC236}">
                <a16:creationId xmlns:a16="http://schemas.microsoft.com/office/drawing/2014/main" id="{933A5363-5DEC-3F41-951F-5D08BD695C35}"/>
              </a:ext>
            </a:extLst>
          </p:cNvPr>
          <p:cNvCxnSpPr/>
          <p:nvPr/>
        </p:nvCxnSpPr>
        <p:spPr>
          <a:xfrm>
            <a:off x="7406112" y="5838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2" name="Straight Connector 741">
            <a:extLst>
              <a:ext uri="{FF2B5EF4-FFF2-40B4-BE49-F238E27FC236}">
                <a16:creationId xmlns:a16="http://schemas.microsoft.com/office/drawing/2014/main" id="{7C348440-DBE0-8F4E-820F-B8449CE43BFB}"/>
              </a:ext>
            </a:extLst>
          </p:cNvPr>
          <p:cNvCxnSpPr/>
          <p:nvPr/>
        </p:nvCxnSpPr>
        <p:spPr>
          <a:xfrm>
            <a:off x="7661742" y="5838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3" name="Straight Connector 742">
            <a:extLst>
              <a:ext uri="{FF2B5EF4-FFF2-40B4-BE49-F238E27FC236}">
                <a16:creationId xmlns:a16="http://schemas.microsoft.com/office/drawing/2014/main" id="{E0BA1F83-32F5-6F4D-837B-CBF3F9350A80}"/>
              </a:ext>
            </a:extLst>
          </p:cNvPr>
          <p:cNvCxnSpPr/>
          <p:nvPr/>
        </p:nvCxnSpPr>
        <p:spPr>
          <a:xfrm>
            <a:off x="7897265" y="5838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4" name="Straight Connector 743">
            <a:extLst>
              <a:ext uri="{FF2B5EF4-FFF2-40B4-BE49-F238E27FC236}">
                <a16:creationId xmlns:a16="http://schemas.microsoft.com/office/drawing/2014/main" id="{B8B268FC-4643-2142-A5AD-874CE466AADA}"/>
              </a:ext>
            </a:extLst>
          </p:cNvPr>
          <p:cNvCxnSpPr/>
          <p:nvPr/>
        </p:nvCxnSpPr>
        <p:spPr>
          <a:xfrm>
            <a:off x="8152895" y="5838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5" name="Straight Connector 744">
            <a:extLst>
              <a:ext uri="{FF2B5EF4-FFF2-40B4-BE49-F238E27FC236}">
                <a16:creationId xmlns:a16="http://schemas.microsoft.com/office/drawing/2014/main" id="{9FDDDF2C-1CA1-B547-B777-50AA3A115D22}"/>
              </a:ext>
            </a:extLst>
          </p:cNvPr>
          <p:cNvCxnSpPr/>
          <p:nvPr/>
        </p:nvCxnSpPr>
        <p:spPr>
          <a:xfrm>
            <a:off x="8405652" y="583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6" name="Straight Connector 745">
            <a:extLst>
              <a:ext uri="{FF2B5EF4-FFF2-40B4-BE49-F238E27FC236}">
                <a16:creationId xmlns:a16="http://schemas.microsoft.com/office/drawing/2014/main" id="{2AE65D1F-C7EF-7C40-896B-DD8A3ED8FE30}"/>
              </a:ext>
            </a:extLst>
          </p:cNvPr>
          <p:cNvCxnSpPr/>
          <p:nvPr/>
        </p:nvCxnSpPr>
        <p:spPr>
          <a:xfrm>
            <a:off x="8661282" y="583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7" name="Straight Connector 746">
            <a:extLst>
              <a:ext uri="{FF2B5EF4-FFF2-40B4-BE49-F238E27FC236}">
                <a16:creationId xmlns:a16="http://schemas.microsoft.com/office/drawing/2014/main" id="{6FBC3768-ABAF-A344-9A9A-F208F50D55E5}"/>
              </a:ext>
            </a:extLst>
          </p:cNvPr>
          <p:cNvCxnSpPr/>
          <p:nvPr/>
        </p:nvCxnSpPr>
        <p:spPr>
          <a:xfrm>
            <a:off x="8896805" y="583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8" name="Straight Connector 747">
            <a:extLst>
              <a:ext uri="{FF2B5EF4-FFF2-40B4-BE49-F238E27FC236}">
                <a16:creationId xmlns:a16="http://schemas.microsoft.com/office/drawing/2014/main" id="{6F1BA36F-C039-6C4F-888C-7369D9C972FA}"/>
              </a:ext>
            </a:extLst>
          </p:cNvPr>
          <p:cNvCxnSpPr/>
          <p:nvPr/>
        </p:nvCxnSpPr>
        <p:spPr>
          <a:xfrm>
            <a:off x="9152435" y="5838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49" name="Straight Connector 748">
            <a:extLst>
              <a:ext uri="{FF2B5EF4-FFF2-40B4-BE49-F238E27FC236}">
                <a16:creationId xmlns:a16="http://schemas.microsoft.com/office/drawing/2014/main" id="{D4A07150-87B7-944B-A15E-C3D35F979F82}"/>
              </a:ext>
            </a:extLst>
          </p:cNvPr>
          <p:cNvCxnSpPr/>
          <p:nvPr/>
        </p:nvCxnSpPr>
        <p:spPr>
          <a:xfrm>
            <a:off x="9390832" y="5838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50" name="Straight Connector 749">
            <a:extLst>
              <a:ext uri="{FF2B5EF4-FFF2-40B4-BE49-F238E27FC236}">
                <a16:creationId xmlns:a16="http://schemas.microsoft.com/office/drawing/2014/main" id="{50AB9F30-C25B-1948-A621-6DC7DE382310}"/>
              </a:ext>
            </a:extLst>
          </p:cNvPr>
          <p:cNvCxnSpPr/>
          <p:nvPr/>
        </p:nvCxnSpPr>
        <p:spPr>
          <a:xfrm>
            <a:off x="9646462" y="5838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51" name="Straight Connector 750">
            <a:extLst>
              <a:ext uri="{FF2B5EF4-FFF2-40B4-BE49-F238E27FC236}">
                <a16:creationId xmlns:a16="http://schemas.microsoft.com/office/drawing/2014/main" id="{DD6F82D6-B73B-BB44-9B09-B6CC3B80DE4B}"/>
              </a:ext>
            </a:extLst>
          </p:cNvPr>
          <p:cNvCxnSpPr/>
          <p:nvPr/>
        </p:nvCxnSpPr>
        <p:spPr>
          <a:xfrm>
            <a:off x="9881985" y="5838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52" name="Straight Connector 751">
            <a:extLst>
              <a:ext uri="{FF2B5EF4-FFF2-40B4-BE49-F238E27FC236}">
                <a16:creationId xmlns:a16="http://schemas.microsoft.com/office/drawing/2014/main" id="{6FAC4986-76C1-1141-BB4F-4413C2DD7D26}"/>
              </a:ext>
            </a:extLst>
          </p:cNvPr>
          <p:cNvCxnSpPr/>
          <p:nvPr/>
        </p:nvCxnSpPr>
        <p:spPr>
          <a:xfrm>
            <a:off x="10137615" y="5838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753" name="Rectangle 752">
            <a:extLst>
              <a:ext uri="{FF2B5EF4-FFF2-40B4-BE49-F238E27FC236}">
                <a16:creationId xmlns:a16="http://schemas.microsoft.com/office/drawing/2014/main" id="{BC0200AE-F300-1643-9BC0-3692C6C02128}"/>
              </a:ext>
            </a:extLst>
          </p:cNvPr>
          <p:cNvSpPr/>
          <p:nvPr/>
        </p:nvSpPr>
        <p:spPr>
          <a:xfrm>
            <a:off x="11069979" y="583823"/>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754" name="Rectangle 753">
            <a:extLst>
              <a:ext uri="{FF2B5EF4-FFF2-40B4-BE49-F238E27FC236}">
                <a16:creationId xmlns:a16="http://schemas.microsoft.com/office/drawing/2014/main" id="{01014280-7884-154F-AFD7-5AE15B8A0292}"/>
              </a:ext>
            </a:extLst>
          </p:cNvPr>
          <p:cNvSpPr/>
          <p:nvPr/>
        </p:nvSpPr>
        <p:spPr>
          <a:xfrm>
            <a:off x="6150940" y="888623"/>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755" name="Straight Connector 754">
            <a:extLst>
              <a:ext uri="{FF2B5EF4-FFF2-40B4-BE49-F238E27FC236}">
                <a16:creationId xmlns:a16="http://schemas.microsoft.com/office/drawing/2014/main" id="{FB3A62C0-7272-8248-B616-CB598FEA9ADB}"/>
              </a:ext>
            </a:extLst>
          </p:cNvPr>
          <p:cNvCxnSpPr/>
          <p:nvPr/>
        </p:nvCxnSpPr>
        <p:spPr>
          <a:xfrm>
            <a:off x="6420932" y="888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56" name="Straight Connector 755">
            <a:extLst>
              <a:ext uri="{FF2B5EF4-FFF2-40B4-BE49-F238E27FC236}">
                <a16:creationId xmlns:a16="http://schemas.microsoft.com/office/drawing/2014/main" id="{B6FB7E12-6CD5-3B45-BA41-18FC94F78C2F}"/>
              </a:ext>
            </a:extLst>
          </p:cNvPr>
          <p:cNvCxnSpPr/>
          <p:nvPr/>
        </p:nvCxnSpPr>
        <p:spPr>
          <a:xfrm>
            <a:off x="6676561" y="888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57" name="Straight Connector 756">
            <a:extLst>
              <a:ext uri="{FF2B5EF4-FFF2-40B4-BE49-F238E27FC236}">
                <a16:creationId xmlns:a16="http://schemas.microsoft.com/office/drawing/2014/main" id="{8B7CB483-2067-2544-A201-9FF6B32149BD}"/>
              </a:ext>
            </a:extLst>
          </p:cNvPr>
          <p:cNvCxnSpPr/>
          <p:nvPr/>
        </p:nvCxnSpPr>
        <p:spPr>
          <a:xfrm>
            <a:off x="6912085" y="888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58" name="Straight Connector 757">
            <a:extLst>
              <a:ext uri="{FF2B5EF4-FFF2-40B4-BE49-F238E27FC236}">
                <a16:creationId xmlns:a16="http://schemas.microsoft.com/office/drawing/2014/main" id="{4790ACD7-471C-054D-BBEF-B0FEC823976E}"/>
              </a:ext>
            </a:extLst>
          </p:cNvPr>
          <p:cNvCxnSpPr/>
          <p:nvPr/>
        </p:nvCxnSpPr>
        <p:spPr>
          <a:xfrm>
            <a:off x="7167715" y="888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59" name="Straight Connector 758">
            <a:extLst>
              <a:ext uri="{FF2B5EF4-FFF2-40B4-BE49-F238E27FC236}">
                <a16:creationId xmlns:a16="http://schemas.microsoft.com/office/drawing/2014/main" id="{1C9F9633-B3E4-D542-89C0-AF2019052AFC}"/>
              </a:ext>
            </a:extLst>
          </p:cNvPr>
          <p:cNvCxnSpPr/>
          <p:nvPr/>
        </p:nvCxnSpPr>
        <p:spPr>
          <a:xfrm>
            <a:off x="7406112" y="8886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0" name="Straight Connector 759">
            <a:extLst>
              <a:ext uri="{FF2B5EF4-FFF2-40B4-BE49-F238E27FC236}">
                <a16:creationId xmlns:a16="http://schemas.microsoft.com/office/drawing/2014/main" id="{5DB434C7-72A0-2E47-84CC-BE8976C79120}"/>
              </a:ext>
            </a:extLst>
          </p:cNvPr>
          <p:cNvCxnSpPr/>
          <p:nvPr/>
        </p:nvCxnSpPr>
        <p:spPr>
          <a:xfrm>
            <a:off x="7661742" y="8886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1" name="Straight Connector 760">
            <a:extLst>
              <a:ext uri="{FF2B5EF4-FFF2-40B4-BE49-F238E27FC236}">
                <a16:creationId xmlns:a16="http://schemas.microsoft.com/office/drawing/2014/main" id="{EBEA4543-B603-2E49-9565-4AF5D6075FA2}"/>
              </a:ext>
            </a:extLst>
          </p:cNvPr>
          <p:cNvCxnSpPr/>
          <p:nvPr/>
        </p:nvCxnSpPr>
        <p:spPr>
          <a:xfrm>
            <a:off x="7897265" y="8886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2" name="Straight Connector 761">
            <a:extLst>
              <a:ext uri="{FF2B5EF4-FFF2-40B4-BE49-F238E27FC236}">
                <a16:creationId xmlns:a16="http://schemas.microsoft.com/office/drawing/2014/main" id="{0420133F-A69D-F040-935D-217F6F12BF95}"/>
              </a:ext>
            </a:extLst>
          </p:cNvPr>
          <p:cNvCxnSpPr/>
          <p:nvPr/>
        </p:nvCxnSpPr>
        <p:spPr>
          <a:xfrm>
            <a:off x="8152895" y="8886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3" name="Straight Connector 762">
            <a:extLst>
              <a:ext uri="{FF2B5EF4-FFF2-40B4-BE49-F238E27FC236}">
                <a16:creationId xmlns:a16="http://schemas.microsoft.com/office/drawing/2014/main" id="{C69E8D17-0EC1-C742-BDEC-C49D523AC0D8}"/>
              </a:ext>
            </a:extLst>
          </p:cNvPr>
          <p:cNvCxnSpPr/>
          <p:nvPr/>
        </p:nvCxnSpPr>
        <p:spPr>
          <a:xfrm>
            <a:off x="8405652" y="888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4" name="Straight Connector 763">
            <a:extLst>
              <a:ext uri="{FF2B5EF4-FFF2-40B4-BE49-F238E27FC236}">
                <a16:creationId xmlns:a16="http://schemas.microsoft.com/office/drawing/2014/main" id="{513887D9-8BDB-6F4C-9412-691527047F6D}"/>
              </a:ext>
            </a:extLst>
          </p:cNvPr>
          <p:cNvCxnSpPr/>
          <p:nvPr/>
        </p:nvCxnSpPr>
        <p:spPr>
          <a:xfrm>
            <a:off x="8661282" y="888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5" name="Straight Connector 764">
            <a:extLst>
              <a:ext uri="{FF2B5EF4-FFF2-40B4-BE49-F238E27FC236}">
                <a16:creationId xmlns:a16="http://schemas.microsoft.com/office/drawing/2014/main" id="{BEE56891-4840-DC4E-ADE7-CF0A8BFFA8A7}"/>
              </a:ext>
            </a:extLst>
          </p:cNvPr>
          <p:cNvCxnSpPr/>
          <p:nvPr/>
        </p:nvCxnSpPr>
        <p:spPr>
          <a:xfrm>
            <a:off x="8896805" y="888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6" name="Straight Connector 765">
            <a:extLst>
              <a:ext uri="{FF2B5EF4-FFF2-40B4-BE49-F238E27FC236}">
                <a16:creationId xmlns:a16="http://schemas.microsoft.com/office/drawing/2014/main" id="{FC0FFE95-7C23-2047-9DD8-96AA4B24F9C5}"/>
              </a:ext>
            </a:extLst>
          </p:cNvPr>
          <p:cNvCxnSpPr/>
          <p:nvPr/>
        </p:nvCxnSpPr>
        <p:spPr>
          <a:xfrm>
            <a:off x="9152435" y="8886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7" name="Straight Connector 766">
            <a:extLst>
              <a:ext uri="{FF2B5EF4-FFF2-40B4-BE49-F238E27FC236}">
                <a16:creationId xmlns:a16="http://schemas.microsoft.com/office/drawing/2014/main" id="{6EC2B590-5EDE-F94C-96EC-3D0EAC5A30C1}"/>
              </a:ext>
            </a:extLst>
          </p:cNvPr>
          <p:cNvCxnSpPr/>
          <p:nvPr/>
        </p:nvCxnSpPr>
        <p:spPr>
          <a:xfrm>
            <a:off x="9390832" y="8886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8" name="Straight Connector 767">
            <a:extLst>
              <a:ext uri="{FF2B5EF4-FFF2-40B4-BE49-F238E27FC236}">
                <a16:creationId xmlns:a16="http://schemas.microsoft.com/office/drawing/2014/main" id="{2D2B9641-EB4C-4944-BC37-94FE8F6408EB}"/>
              </a:ext>
            </a:extLst>
          </p:cNvPr>
          <p:cNvCxnSpPr/>
          <p:nvPr/>
        </p:nvCxnSpPr>
        <p:spPr>
          <a:xfrm>
            <a:off x="9646462" y="8886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69" name="Straight Connector 768">
            <a:extLst>
              <a:ext uri="{FF2B5EF4-FFF2-40B4-BE49-F238E27FC236}">
                <a16:creationId xmlns:a16="http://schemas.microsoft.com/office/drawing/2014/main" id="{0F1B7581-8FDA-E746-8754-53C9B7C1AA02}"/>
              </a:ext>
            </a:extLst>
          </p:cNvPr>
          <p:cNvCxnSpPr/>
          <p:nvPr/>
        </p:nvCxnSpPr>
        <p:spPr>
          <a:xfrm>
            <a:off x="9881985" y="8886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70" name="Straight Connector 769">
            <a:extLst>
              <a:ext uri="{FF2B5EF4-FFF2-40B4-BE49-F238E27FC236}">
                <a16:creationId xmlns:a16="http://schemas.microsoft.com/office/drawing/2014/main" id="{5DC47948-5AA4-194D-8211-75DB8A9CFDF4}"/>
              </a:ext>
            </a:extLst>
          </p:cNvPr>
          <p:cNvCxnSpPr/>
          <p:nvPr/>
        </p:nvCxnSpPr>
        <p:spPr>
          <a:xfrm>
            <a:off x="10137615" y="8886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771" name="Rectangle 770">
            <a:extLst>
              <a:ext uri="{FF2B5EF4-FFF2-40B4-BE49-F238E27FC236}">
                <a16:creationId xmlns:a16="http://schemas.microsoft.com/office/drawing/2014/main" id="{0AD70466-C80F-134D-824C-1DB19EB10AEC}"/>
              </a:ext>
            </a:extLst>
          </p:cNvPr>
          <p:cNvSpPr/>
          <p:nvPr/>
        </p:nvSpPr>
        <p:spPr>
          <a:xfrm>
            <a:off x="11069979" y="888623"/>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772" name="Rectangle 771">
            <a:extLst>
              <a:ext uri="{FF2B5EF4-FFF2-40B4-BE49-F238E27FC236}">
                <a16:creationId xmlns:a16="http://schemas.microsoft.com/office/drawing/2014/main" id="{156B5A72-FF7C-C143-941E-62DA42727868}"/>
              </a:ext>
            </a:extLst>
          </p:cNvPr>
          <p:cNvSpPr/>
          <p:nvPr/>
        </p:nvSpPr>
        <p:spPr>
          <a:xfrm>
            <a:off x="6150940" y="1193423"/>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773" name="Straight Connector 772">
            <a:extLst>
              <a:ext uri="{FF2B5EF4-FFF2-40B4-BE49-F238E27FC236}">
                <a16:creationId xmlns:a16="http://schemas.microsoft.com/office/drawing/2014/main" id="{776E766C-355F-3F43-9AEB-28729E9886A9}"/>
              </a:ext>
            </a:extLst>
          </p:cNvPr>
          <p:cNvCxnSpPr/>
          <p:nvPr/>
        </p:nvCxnSpPr>
        <p:spPr>
          <a:xfrm>
            <a:off x="6420932" y="1193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74" name="Straight Connector 773">
            <a:extLst>
              <a:ext uri="{FF2B5EF4-FFF2-40B4-BE49-F238E27FC236}">
                <a16:creationId xmlns:a16="http://schemas.microsoft.com/office/drawing/2014/main" id="{3FDC9CA7-864A-A34C-B050-0CCB9B1C87A2}"/>
              </a:ext>
            </a:extLst>
          </p:cNvPr>
          <p:cNvCxnSpPr/>
          <p:nvPr/>
        </p:nvCxnSpPr>
        <p:spPr>
          <a:xfrm>
            <a:off x="6676561" y="1193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75" name="Straight Connector 774">
            <a:extLst>
              <a:ext uri="{FF2B5EF4-FFF2-40B4-BE49-F238E27FC236}">
                <a16:creationId xmlns:a16="http://schemas.microsoft.com/office/drawing/2014/main" id="{186ED5D7-2CB0-8945-997F-D42D32373D01}"/>
              </a:ext>
            </a:extLst>
          </p:cNvPr>
          <p:cNvCxnSpPr/>
          <p:nvPr/>
        </p:nvCxnSpPr>
        <p:spPr>
          <a:xfrm>
            <a:off x="6912085" y="1193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76" name="Straight Connector 775">
            <a:extLst>
              <a:ext uri="{FF2B5EF4-FFF2-40B4-BE49-F238E27FC236}">
                <a16:creationId xmlns:a16="http://schemas.microsoft.com/office/drawing/2014/main" id="{646D8442-7073-3143-B2A7-0FD88252F37E}"/>
              </a:ext>
            </a:extLst>
          </p:cNvPr>
          <p:cNvCxnSpPr/>
          <p:nvPr/>
        </p:nvCxnSpPr>
        <p:spPr>
          <a:xfrm>
            <a:off x="7167715" y="1193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77" name="Straight Connector 776">
            <a:extLst>
              <a:ext uri="{FF2B5EF4-FFF2-40B4-BE49-F238E27FC236}">
                <a16:creationId xmlns:a16="http://schemas.microsoft.com/office/drawing/2014/main" id="{C9D82266-8617-844A-825E-B604FF682B24}"/>
              </a:ext>
            </a:extLst>
          </p:cNvPr>
          <p:cNvCxnSpPr/>
          <p:nvPr/>
        </p:nvCxnSpPr>
        <p:spPr>
          <a:xfrm>
            <a:off x="7406112" y="11934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78" name="Straight Connector 777">
            <a:extLst>
              <a:ext uri="{FF2B5EF4-FFF2-40B4-BE49-F238E27FC236}">
                <a16:creationId xmlns:a16="http://schemas.microsoft.com/office/drawing/2014/main" id="{D50739FC-8C3D-4C48-8B4B-E83C0403A5BA}"/>
              </a:ext>
            </a:extLst>
          </p:cNvPr>
          <p:cNvCxnSpPr/>
          <p:nvPr/>
        </p:nvCxnSpPr>
        <p:spPr>
          <a:xfrm>
            <a:off x="7661742" y="11934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79" name="Straight Connector 778">
            <a:extLst>
              <a:ext uri="{FF2B5EF4-FFF2-40B4-BE49-F238E27FC236}">
                <a16:creationId xmlns:a16="http://schemas.microsoft.com/office/drawing/2014/main" id="{623EC0CD-1E43-9E4C-ABF7-A3501EB2352F}"/>
              </a:ext>
            </a:extLst>
          </p:cNvPr>
          <p:cNvCxnSpPr/>
          <p:nvPr/>
        </p:nvCxnSpPr>
        <p:spPr>
          <a:xfrm>
            <a:off x="7897265" y="11934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80" name="Straight Connector 779">
            <a:extLst>
              <a:ext uri="{FF2B5EF4-FFF2-40B4-BE49-F238E27FC236}">
                <a16:creationId xmlns:a16="http://schemas.microsoft.com/office/drawing/2014/main" id="{C149727A-3BDF-D340-A622-E4677B72E6F6}"/>
              </a:ext>
            </a:extLst>
          </p:cNvPr>
          <p:cNvCxnSpPr/>
          <p:nvPr/>
        </p:nvCxnSpPr>
        <p:spPr>
          <a:xfrm>
            <a:off x="8152895" y="11934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81" name="Straight Connector 780">
            <a:extLst>
              <a:ext uri="{FF2B5EF4-FFF2-40B4-BE49-F238E27FC236}">
                <a16:creationId xmlns:a16="http://schemas.microsoft.com/office/drawing/2014/main" id="{6F09C940-3EED-954C-8CAC-707590378246}"/>
              </a:ext>
            </a:extLst>
          </p:cNvPr>
          <p:cNvCxnSpPr/>
          <p:nvPr/>
        </p:nvCxnSpPr>
        <p:spPr>
          <a:xfrm>
            <a:off x="8405652" y="1193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82" name="Straight Connector 781">
            <a:extLst>
              <a:ext uri="{FF2B5EF4-FFF2-40B4-BE49-F238E27FC236}">
                <a16:creationId xmlns:a16="http://schemas.microsoft.com/office/drawing/2014/main" id="{3BA18332-1FB2-AA49-AA44-78F01D1EBA61}"/>
              </a:ext>
            </a:extLst>
          </p:cNvPr>
          <p:cNvCxnSpPr/>
          <p:nvPr/>
        </p:nvCxnSpPr>
        <p:spPr>
          <a:xfrm>
            <a:off x="8661282" y="1193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83" name="Straight Connector 782">
            <a:extLst>
              <a:ext uri="{FF2B5EF4-FFF2-40B4-BE49-F238E27FC236}">
                <a16:creationId xmlns:a16="http://schemas.microsoft.com/office/drawing/2014/main" id="{F06C4917-B03F-BD42-955D-9C8CB5A7D437}"/>
              </a:ext>
            </a:extLst>
          </p:cNvPr>
          <p:cNvCxnSpPr/>
          <p:nvPr/>
        </p:nvCxnSpPr>
        <p:spPr>
          <a:xfrm>
            <a:off x="8896805" y="1193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84" name="Straight Connector 783">
            <a:extLst>
              <a:ext uri="{FF2B5EF4-FFF2-40B4-BE49-F238E27FC236}">
                <a16:creationId xmlns:a16="http://schemas.microsoft.com/office/drawing/2014/main" id="{B56FBFC7-CC03-CD4D-9FD4-F65821C230B1}"/>
              </a:ext>
            </a:extLst>
          </p:cNvPr>
          <p:cNvCxnSpPr/>
          <p:nvPr/>
        </p:nvCxnSpPr>
        <p:spPr>
          <a:xfrm>
            <a:off x="9152435" y="11934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85" name="Straight Connector 784">
            <a:extLst>
              <a:ext uri="{FF2B5EF4-FFF2-40B4-BE49-F238E27FC236}">
                <a16:creationId xmlns:a16="http://schemas.microsoft.com/office/drawing/2014/main" id="{B625EF28-02BA-5B48-9908-E41BED153404}"/>
              </a:ext>
            </a:extLst>
          </p:cNvPr>
          <p:cNvCxnSpPr/>
          <p:nvPr/>
        </p:nvCxnSpPr>
        <p:spPr>
          <a:xfrm>
            <a:off x="9390832" y="11934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86" name="Straight Connector 785">
            <a:extLst>
              <a:ext uri="{FF2B5EF4-FFF2-40B4-BE49-F238E27FC236}">
                <a16:creationId xmlns:a16="http://schemas.microsoft.com/office/drawing/2014/main" id="{73D9D175-3EA9-D64D-9F2B-005C61923578}"/>
              </a:ext>
            </a:extLst>
          </p:cNvPr>
          <p:cNvCxnSpPr/>
          <p:nvPr/>
        </p:nvCxnSpPr>
        <p:spPr>
          <a:xfrm>
            <a:off x="9646462" y="11934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87" name="Straight Connector 786">
            <a:extLst>
              <a:ext uri="{FF2B5EF4-FFF2-40B4-BE49-F238E27FC236}">
                <a16:creationId xmlns:a16="http://schemas.microsoft.com/office/drawing/2014/main" id="{CEAEDE63-8302-3A4D-9E25-E5D4FA8B9824}"/>
              </a:ext>
            </a:extLst>
          </p:cNvPr>
          <p:cNvCxnSpPr/>
          <p:nvPr/>
        </p:nvCxnSpPr>
        <p:spPr>
          <a:xfrm>
            <a:off x="9881985" y="11934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88" name="Straight Connector 787">
            <a:extLst>
              <a:ext uri="{FF2B5EF4-FFF2-40B4-BE49-F238E27FC236}">
                <a16:creationId xmlns:a16="http://schemas.microsoft.com/office/drawing/2014/main" id="{D2230B25-8CF6-0348-9003-A4986ABBCE03}"/>
              </a:ext>
            </a:extLst>
          </p:cNvPr>
          <p:cNvCxnSpPr/>
          <p:nvPr/>
        </p:nvCxnSpPr>
        <p:spPr>
          <a:xfrm>
            <a:off x="10137615" y="11934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789" name="Rectangle 788">
            <a:extLst>
              <a:ext uri="{FF2B5EF4-FFF2-40B4-BE49-F238E27FC236}">
                <a16:creationId xmlns:a16="http://schemas.microsoft.com/office/drawing/2014/main" id="{4868BE28-2C44-0B4E-B8D6-BDC30D637D3C}"/>
              </a:ext>
            </a:extLst>
          </p:cNvPr>
          <p:cNvSpPr/>
          <p:nvPr/>
        </p:nvSpPr>
        <p:spPr>
          <a:xfrm>
            <a:off x="11069979" y="1193423"/>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790" name="Rectangle 789">
            <a:extLst>
              <a:ext uri="{FF2B5EF4-FFF2-40B4-BE49-F238E27FC236}">
                <a16:creationId xmlns:a16="http://schemas.microsoft.com/office/drawing/2014/main" id="{16A2FDF5-CCBC-F84B-9E5D-883FA0B0B792}"/>
              </a:ext>
            </a:extLst>
          </p:cNvPr>
          <p:cNvSpPr/>
          <p:nvPr/>
        </p:nvSpPr>
        <p:spPr>
          <a:xfrm>
            <a:off x="6150940" y="1498223"/>
            <a:ext cx="4262411" cy="241269"/>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791" name="Straight Connector 790">
            <a:extLst>
              <a:ext uri="{FF2B5EF4-FFF2-40B4-BE49-F238E27FC236}">
                <a16:creationId xmlns:a16="http://schemas.microsoft.com/office/drawing/2014/main" id="{CC604202-813F-0B4B-ABEE-DF012230B826}"/>
              </a:ext>
            </a:extLst>
          </p:cNvPr>
          <p:cNvCxnSpPr/>
          <p:nvPr/>
        </p:nvCxnSpPr>
        <p:spPr>
          <a:xfrm>
            <a:off x="6420932" y="1498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92" name="Straight Connector 791">
            <a:extLst>
              <a:ext uri="{FF2B5EF4-FFF2-40B4-BE49-F238E27FC236}">
                <a16:creationId xmlns:a16="http://schemas.microsoft.com/office/drawing/2014/main" id="{5D768892-30C8-234D-AA4F-27676ADC5AE2}"/>
              </a:ext>
            </a:extLst>
          </p:cNvPr>
          <p:cNvCxnSpPr/>
          <p:nvPr/>
        </p:nvCxnSpPr>
        <p:spPr>
          <a:xfrm>
            <a:off x="6676561" y="1498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93" name="Straight Connector 792">
            <a:extLst>
              <a:ext uri="{FF2B5EF4-FFF2-40B4-BE49-F238E27FC236}">
                <a16:creationId xmlns:a16="http://schemas.microsoft.com/office/drawing/2014/main" id="{48E6F3AE-4BEA-0644-A64B-35F98B27F419}"/>
              </a:ext>
            </a:extLst>
          </p:cNvPr>
          <p:cNvCxnSpPr/>
          <p:nvPr/>
        </p:nvCxnSpPr>
        <p:spPr>
          <a:xfrm>
            <a:off x="6912085" y="1498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94" name="Straight Connector 793">
            <a:extLst>
              <a:ext uri="{FF2B5EF4-FFF2-40B4-BE49-F238E27FC236}">
                <a16:creationId xmlns:a16="http://schemas.microsoft.com/office/drawing/2014/main" id="{490E1717-F9A8-6742-A08F-0DF3429297D8}"/>
              </a:ext>
            </a:extLst>
          </p:cNvPr>
          <p:cNvCxnSpPr/>
          <p:nvPr/>
        </p:nvCxnSpPr>
        <p:spPr>
          <a:xfrm>
            <a:off x="7167715" y="1498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95" name="Straight Connector 794">
            <a:extLst>
              <a:ext uri="{FF2B5EF4-FFF2-40B4-BE49-F238E27FC236}">
                <a16:creationId xmlns:a16="http://schemas.microsoft.com/office/drawing/2014/main" id="{7667F37F-E9EF-E94D-BB45-3EFA8DB46B6C}"/>
              </a:ext>
            </a:extLst>
          </p:cNvPr>
          <p:cNvCxnSpPr/>
          <p:nvPr/>
        </p:nvCxnSpPr>
        <p:spPr>
          <a:xfrm>
            <a:off x="7406112" y="14982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96" name="Straight Connector 795">
            <a:extLst>
              <a:ext uri="{FF2B5EF4-FFF2-40B4-BE49-F238E27FC236}">
                <a16:creationId xmlns:a16="http://schemas.microsoft.com/office/drawing/2014/main" id="{DD923A84-60D8-8744-BBFA-5510D31CC12F}"/>
              </a:ext>
            </a:extLst>
          </p:cNvPr>
          <p:cNvCxnSpPr/>
          <p:nvPr/>
        </p:nvCxnSpPr>
        <p:spPr>
          <a:xfrm>
            <a:off x="7661742" y="14982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97" name="Straight Connector 796">
            <a:extLst>
              <a:ext uri="{FF2B5EF4-FFF2-40B4-BE49-F238E27FC236}">
                <a16:creationId xmlns:a16="http://schemas.microsoft.com/office/drawing/2014/main" id="{26DC3A1B-4B36-6845-98ED-65D1AA5CF658}"/>
              </a:ext>
            </a:extLst>
          </p:cNvPr>
          <p:cNvCxnSpPr/>
          <p:nvPr/>
        </p:nvCxnSpPr>
        <p:spPr>
          <a:xfrm>
            <a:off x="7897265" y="14982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98" name="Straight Connector 797">
            <a:extLst>
              <a:ext uri="{FF2B5EF4-FFF2-40B4-BE49-F238E27FC236}">
                <a16:creationId xmlns:a16="http://schemas.microsoft.com/office/drawing/2014/main" id="{462325EF-404B-964F-A630-15845B53B286}"/>
              </a:ext>
            </a:extLst>
          </p:cNvPr>
          <p:cNvCxnSpPr/>
          <p:nvPr/>
        </p:nvCxnSpPr>
        <p:spPr>
          <a:xfrm>
            <a:off x="8152895" y="14982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799" name="Straight Connector 798">
            <a:extLst>
              <a:ext uri="{FF2B5EF4-FFF2-40B4-BE49-F238E27FC236}">
                <a16:creationId xmlns:a16="http://schemas.microsoft.com/office/drawing/2014/main" id="{72F2ADE0-6BBE-DB4E-9E61-B175783EB37C}"/>
              </a:ext>
            </a:extLst>
          </p:cNvPr>
          <p:cNvCxnSpPr/>
          <p:nvPr/>
        </p:nvCxnSpPr>
        <p:spPr>
          <a:xfrm>
            <a:off x="8405652" y="1498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800" name="Straight Connector 799">
            <a:extLst>
              <a:ext uri="{FF2B5EF4-FFF2-40B4-BE49-F238E27FC236}">
                <a16:creationId xmlns:a16="http://schemas.microsoft.com/office/drawing/2014/main" id="{FF9F4C62-80BC-9848-86F0-8181E57B0F5F}"/>
              </a:ext>
            </a:extLst>
          </p:cNvPr>
          <p:cNvCxnSpPr/>
          <p:nvPr/>
        </p:nvCxnSpPr>
        <p:spPr>
          <a:xfrm>
            <a:off x="8661282" y="1498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801" name="Straight Connector 800">
            <a:extLst>
              <a:ext uri="{FF2B5EF4-FFF2-40B4-BE49-F238E27FC236}">
                <a16:creationId xmlns:a16="http://schemas.microsoft.com/office/drawing/2014/main" id="{3DAF274F-4B1F-1A4C-A1D9-C6B80C0C548A}"/>
              </a:ext>
            </a:extLst>
          </p:cNvPr>
          <p:cNvCxnSpPr/>
          <p:nvPr/>
        </p:nvCxnSpPr>
        <p:spPr>
          <a:xfrm>
            <a:off x="8896805" y="1498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802" name="Straight Connector 801">
            <a:extLst>
              <a:ext uri="{FF2B5EF4-FFF2-40B4-BE49-F238E27FC236}">
                <a16:creationId xmlns:a16="http://schemas.microsoft.com/office/drawing/2014/main" id="{D6886662-9706-AC4F-946E-16BC4034B2EB}"/>
              </a:ext>
            </a:extLst>
          </p:cNvPr>
          <p:cNvCxnSpPr/>
          <p:nvPr/>
        </p:nvCxnSpPr>
        <p:spPr>
          <a:xfrm>
            <a:off x="9152435" y="1498224"/>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803" name="Straight Connector 802">
            <a:extLst>
              <a:ext uri="{FF2B5EF4-FFF2-40B4-BE49-F238E27FC236}">
                <a16:creationId xmlns:a16="http://schemas.microsoft.com/office/drawing/2014/main" id="{0AF2785F-716F-D348-9C50-BEFD67E29200}"/>
              </a:ext>
            </a:extLst>
          </p:cNvPr>
          <p:cNvCxnSpPr/>
          <p:nvPr/>
        </p:nvCxnSpPr>
        <p:spPr>
          <a:xfrm>
            <a:off x="9390832" y="14982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804" name="Straight Connector 803">
            <a:extLst>
              <a:ext uri="{FF2B5EF4-FFF2-40B4-BE49-F238E27FC236}">
                <a16:creationId xmlns:a16="http://schemas.microsoft.com/office/drawing/2014/main" id="{D3A107F1-67DA-044B-A9CF-C12CCF516DD4}"/>
              </a:ext>
            </a:extLst>
          </p:cNvPr>
          <p:cNvCxnSpPr/>
          <p:nvPr/>
        </p:nvCxnSpPr>
        <p:spPr>
          <a:xfrm>
            <a:off x="9646462" y="14982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805" name="Straight Connector 804">
            <a:extLst>
              <a:ext uri="{FF2B5EF4-FFF2-40B4-BE49-F238E27FC236}">
                <a16:creationId xmlns:a16="http://schemas.microsoft.com/office/drawing/2014/main" id="{8597D974-3CAF-AB46-9E1C-5075E9CD4262}"/>
              </a:ext>
            </a:extLst>
          </p:cNvPr>
          <p:cNvCxnSpPr/>
          <p:nvPr/>
        </p:nvCxnSpPr>
        <p:spPr>
          <a:xfrm>
            <a:off x="9881985" y="14982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cxnSp>
        <p:nvCxnSpPr>
          <p:cNvPr id="806" name="Straight Connector 805">
            <a:extLst>
              <a:ext uri="{FF2B5EF4-FFF2-40B4-BE49-F238E27FC236}">
                <a16:creationId xmlns:a16="http://schemas.microsoft.com/office/drawing/2014/main" id="{D1AF0DE7-C920-CB40-BE6A-FD9F9A0819D3}"/>
              </a:ext>
            </a:extLst>
          </p:cNvPr>
          <p:cNvCxnSpPr/>
          <p:nvPr/>
        </p:nvCxnSpPr>
        <p:spPr>
          <a:xfrm>
            <a:off x="10137615" y="1498222"/>
            <a:ext cx="0" cy="241269"/>
          </a:xfrm>
          <a:prstGeom prst="line">
            <a:avLst/>
          </a:prstGeom>
          <a:solidFill>
            <a:schemeClr val="accent3"/>
          </a:solidFill>
        </p:spPr>
        <p:style>
          <a:lnRef idx="2">
            <a:schemeClr val="dk1"/>
          </a:lnRef>
          <a:fillRef idx="0">
            <a:schemeClr val="dk1"/>
          </a:fillRef>
          <a:effectRef idx="1">
            <a:schemeClr val="dk1"/>
          </a:effectRef>
          <a:fontRef idx="minor">
            <a:schemeClr val="tx1"/>
          </a:fontRef>
        </p:style>
      </p:cxnSp>
      <p:sp>
        <p:nvSpPr>
          <p:cNvPr id="807" name="Rectangle 806">
            <a:extLst>
              <a:ext uri="{FF2B5EF4-FFF2-40B4-BE49-F238E27FC236}">
                <a16:creationId xmlns:a16="http://schemas.microsoft.com/office/drawing/2014/main" id="{A7AA2CE9-D5C7-294D-93A7-1A129B005E2D}"/>
              </a:ext>
            </a:extLst>
          </p:cNvPr>
          <p:cNvSpPr/>
          <p:nvPr/>
        </p:nvSpPr>
        <p:spPr>
          <a:xfrm>
            <a:off x="11069979" y="1498223"/>
            <a:ext cx="255621" cy="24126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808" name="TextBox 807">
                <a:extLst>
                  <a:ext uri="{FF2B5EF4-FFF2-40B4-BE49-F238E27FC236}">
                    <a16:creationId xmlns:a16="http://schemas.microsoft.com/office/drawing/2014/main" id="{E6C88225-AB8C-544C-8D1C-9897032B4B06}"/>
                  </a:ext>
                </a:extLst>
              </p:cNvPr>
              <p:cNvSpPr txBox="1"/>
              <p:nvPr/>
            </p:nvSpPr>
            <p:spPr>
              <a:xfrm>
                <a:off x="5671222" y="548402"/>
                <a:ext cx="274498" cy="276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1</m:t>
                          </m:r>
                        </m:sub>
                      </m:sSub>
                    </m:oMath>
                  </m:oMathPara>
                </a14:m>
                <a:endParaRPr lang="en-US" sz="1797" dirty="0"/>
              </a:p>
            </p:txBody>
          </p:sp>
        </mc:Choice>
        <mc:Fallback xmlns="">
          <p:sp>
            <p:nvSpPr>
              <p:cNvPr id="808" name="TextBox 807">
                <a:extLst>
                  <a:ext uri="{FF2B5EF4-FFF2-40B4-BE49-F238E27FC236}">
                    <a16:creationId xmlns:a16="http://schemas.microsoft.com/office/drawing/2014/main" id="{E6C88225-AB8C-544C-8D1C-9897032B4B06}"/>
                  </a:ext>
                </a:extLst>
              </p:cNvPr>
              <p:cNvSpPr txBox="1">
                <a:spLocks noRot="1" noChangeAspect="1" noMove="1" noResize="1" noEditPoints="1" noAdjustHandles="1" noChangeArrowheads="1" noChangeShapeType="1" noTextEdit="1"/>
              </p:cNvSpPr>
              <p:nvPr/>
            </p:nvSpPr>
            <p:spPr>
              <a:xfrm>
                <a:off x="5671222" y="548402"/>
                <a:ext cx="274498" cy="276551"/>
              </a:xfrm>
              <a:prstGeom prst="rect">
                <a:avLst/>
              </a:prstGeom>
              <a:blipFill>
                <a:blip r:embed="rId5"/>
                <a:stretch>
                  <a:fillRect l="-9091" r="-4545"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2" name="TextBox 811">
                <a:extLst>
                  <a:ext uri="{FF2B5EF4-FFF2-40B4-BE49-F238E27FC236}">
                    <a16:creationId xmlns:a16="http://schemas.microsoft.com/office/drawing/2014/main" id="{302197D5-3A46-F24B-8C65-F08555B5A85C}"/>
                  </a:ext>
                </a:extLst>
              </p:cNvPr>
              <p:cNvSpPr txBox="1"/>
              <p:nvPr/>
            </p:nvSpPr>
            <p:spPr>
              <a:xfrm>
                <a:off x="11490351" y="548402"/>
                <a:ext cx="276166" cy="276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a:latin typeface="Cambria Math" panose="02040503050406030204" pitchFamily="18" charset="0"/>
                            </a:rPr>
                          </m:ctrlPr>
                        </m:sSubPr>
                        <m:e>
                          <m:r>
                            <a:rPr lang="en-US" sz="1797" i="1">
                              <a:latin typeface="Cambria Math" panose="02040503050406030204" pitchFamily="18" charset="0"/>
                            </a:rPr>
                            <m:t>𝑦</m:t>
                          </m:r>
                        </m:e>
                        <m:sub>
                          <m:r>
                            <a:rPr lang="en-US" sz="1797" i="1">
                              <a:latin typeface="Cambria Math" panose="02040503050406030204" pitchFamily="18" charset="0"/>
                            </a:rPr>
                            <m:t>1</m:t>
                          </m:r>
                        </m:sub>
                      </m:sSub>
                    </m:oMath>
                  </m:oMathPara>
                </a14:m>
                <a:endParaRPr lang="en-US" sz="1797" dirty="0"/>
              </a:p>
            </p:txBody>
          </p:sp>
        </mc:Choice>
        <mc:Fallback xmlns="">
          <p:sp>
            <p:nvSpPr>
              <p:cNvPr id="812" name="TextBox 811">
                <a:extLst>
                  <a:ext uri="{FF2B5EF4-FFF2-40B4-BE49-F238E27FC236}">
                    <a16:creationId xmlns:a16="http://schemas.microsoft.com/office/drawing/2014/main" id="{302197D5-3A46-F24B-8C65-F08555B5A85C}"/>
                  </a:ext>
                </a:extLst>
              </p:cNvPr>
              <p:cNvSpPr txBox="1">
                <a:spLocks noRot="1" noChangeAspect="1" noMove="1" noResize="1" noEditPoints="1" noAdjustHandles="1" noChangeArrowheads="1" noChangeShapeType="1" noTextEdit="1"/>
              </p:cNvSpPr>
              <p:nvPr/>
            </p:nvSpPr>
            <p:spPr>
              <a:xfrm>
                <a:off x="11490351" y="548402"/>
                <a:ext cx="276166" cy="276551"/>
              </a:xfrm>
              <a:prstGeom prst="rect">
                <a:avLst/>
              </a:prstGeom>
              <a:blipFill>
                <a:blip r:embed="rId6"/>
                <a:stretch>
                  <a:fillRect l="-18182" r="-4545" b="-2608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6D1C447-1E5A-7B45-8862-57D918DE0507}"/>
              </a:ext>
            </a:extLst>
          </p:cNvPr>
          <p:cNvSpPr txBox="1"/>
          <p:nvPr/>
        </p:nvSpPr>
        <p:spPr>
          <a:xfrm>
            <a:off x="745952" y="2838058"/>
            <a:ext cx="4167052" cy="1754326"/>
          </a:xfrm>
          <a:prstGeom prst="rect">
            <a:avLst/>
          </a:prstGeom>
          <a:noFill/>
        </p:spPr>
        <p:txBody>
          <a:bodyPr wrap="square" rtlCol="0">
            <a:spAutoFit/>
          </a:bodyPr>
          <a:lstStyle/>
          <a:p>
            <a:pPr marL="285750" indent="-285750">
              <a:buFontTx/>
              <a:buChar char="-"/>
            </a:pPr>
            <a:r>
              <a:rPr lang="en-US" dirty="0"/>
              <a:t>9-fold cross-validation</a:t>
            </a:r>
          </a:p>
          <a:p>
            <a:pPr marL="285750" indent="-285750">
              <a:buFontTx/>
              <a:buChar char="-"/>
            </a:pPr>
            <a:endParaRPr lang="en-US" dirty="0"/>
          </a:p>
          <a:p>
            <a:pPr marL="742950" lvl="1" indent="-285750">
              <a:buFontTx/>
              <a:buChar char="-"/>
            </a:pPr>
            <a:r>
              <a:rPr lang="en-US" dirty="0"/>
              <a:t>757 training classes derived from dermatologists’ annotations</a:t>
            </a:r>
          </a:p>
          <a:p>
            <a:pPr marL="742950" lvl="1" indent="-285750">
              <a:buFontTx/>
              <a:buChar char="-"/>
            </a:pPr>
            <a:r>
              <a:rPr lang="en-US" dirty="0"/>
              <a:t>3 and 9-class validation partitions</a:t>
            </a:r>
          </a:p>
          <a:p>
            <a:pPr marL="742950" lvl="1" indent="-285750">
              <a:buFontTx/>
              <a:buChar char="-"/>
            </a:pPr>
            <a:r>
              <a:rPr lang="en-US" dirty="0"/>
              <a:t>two dermatologists</a:t>
            </a:r>
          </a:p>
        </p:txBody>
      </p:sp>
    </p:spTree>
    <p:extLst>
      <p:ext uri="{BB962C8B-B14F-4D97-AF65-F5344CB8AC3E}">
        <p14:creationId xmlns:p14="http://schemas.microsoft.com/office/powerpoint/2010/main" val="289565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100" fill="hold"/>
                                        <p:tgtEl>
                                          <p:spTgt spid="566"/>
                                        </p:tgtEl>
                                        <p:attrNameLst>
                                          <p:attrName>fillcolor</p:attrName>
                                        </p:attrNameLst>
                                      </p:cBhvr>
                                      <p:to>
                                        <a:srgbClr val="9BBB59"/>
                                      </p:to>
                                    </p:animClr>
                                    <p:set>
                                      <p:cBhvr>
                                        <p:cTn id="7" dur="100" fill="hold"/>
                                        <p:tgtEl>
                                          <p:spTgt spid="566"/>
                                        </p:tgtEl>
                                        <p:attrNameLst>
                                          <p:attrName>fill.type</p:attrName>
                                        </p:attrNameLst>
                                      </p:cBhvr>
                                      <p:to>
                                        <p:strVal val="solid"/>
                                      </p:to>
                                    </p:set>
                                    <p:set>
                                      <p:cBhvr>
                                        <p:cTn id="8" dur="100" fill="hold"/>
                                        <p:tgtEl>
                                          <p:spTgt spid="566"/>
                                        </p:tgtEl>
                                        <p:attrNameLst>
                                          <p:attrName>fill.on</p:attrName>
                                        </p:attrNameLst>
                                      </p:cBhvr>
                                      <p:to>
                                        <p:strVal val="true"/>
                                      </p:to>
                                    </p:set>
                                  </p:childTnLst>
                                </p:cTn>
                              </p:par>
                              <p:par>
                                <p:cTn id="9" presetID="1" presetClass="emph" presetSubtype="2" fill="hold" nodeType="withEffect">
                                  <p:stCondLst>
                                    <p:cond delay="0"/>
                                  </p:stCondLst>
                                  <p:childTnLst>
                                    <p:animClr clrSpc="rgb" dir="cw">
                                      <p:cBhvr>
                                        <p:cTn id="10" dur="100" fill="hold"/>
                                        <p:tgtEl>
                                          <p:spTgt spid="584"/>
                                        </p:tgtEl>
                                        <p:attrNameLst>
                                          <p:attrName>fillcolor</p:attrName>
                                        </p:attrNameLst>
                                      </p:cBhvr>
                                      <p:to>
                                        <a:srgbClr val="9BBB59"/>
                                      </p:to>
                                    </p:animClr>
                                    <p:set>
                                      <p:cBhvr>
                                        <p:cTn id="11" dur="100" fill="hold"/>
                                        <p:tgtEl>
                                          <p:spTgt spid="584"/>
                                        </p:tgtEl>
                                        <p:attrNameLst>
                                          <p:attrName>fill.type</p:attrName>
                                        </p:attrNameLst>
                                      </p:cBhvr>
                                      <p:to>
                                        <p:strVal val="solid"/>
                                      </p:to>
                                    </p:set>
                                    <p:set>
                                      <p:cBhvr>
                                        <p:cTn id="12" dur="100" fill="hold"/>
                                        <p:tgtEl>
                                          <p:spTgt spid="584"/>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100" fill="hold"/>
                                        <p:tgtEl>
                                          <p:spTgt spid="583"/>
                                        </p:tgtEl>
                                        <p:attrNameLst>
                                          <p:attrName>fillcolor</p:attrName>
                                        </p:attrNameLst>
                                      </p:cBhvr>
                                      <p:to>
                                        <a:srgbClr val="9BBB59"/>
                                      </p:to>
                                    </p:animClr>
                                    <p:set>
                                      <p:cBhvr>
                                        <p:cTn id="15" dur="100" fill="hold"/>
                                        <p:tgtEl>
                                          <p:spTgt spid="583"/>
                                        </p:tgtEl>
                                        <p:attrNameLst>
                                          <p:attrName>fill.type</p:attrName>
                                        </p:attrNameLst>
                                      </p:cBhvr>
                                      <p:to>
                                        <p:strVal val="solid"/>
                                      </p:to>
                                    </p:set>
                                    <p:set>
                                      <p:cBhvr>
                                        <p:cTn id="16" dur="100" fill="hold"/>
                                        <p:tgtEl>
                                          <p:spTgt spid="583"/>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100" fill="hold"/>
                                        <p:tgtEl>
                                          <p:spTgt spid="601"/>
                                        </p:tgtEl>
                                        <p:attrNameLst>
                                          <p:attrName>fillcolor</p:attrName>
                                        </p:attrNameLst>
                                      </p:cBhvr>
                                      <p:to>
                                        <a:srgbClr val="9BBB59"/>
                                      </p:to>
                                    </p:animClr>
                                    <p:set>
                                      <p:cBhvr>
                                        <p:cTn id="19" dur="100" fill="hold"/>
                                        <p:tgtEl>
                                          <p:spTgt spid="601"/>
                                        </p:tgtEl>
                                        <p:attrNameLst>
                                          <p:attrName>fill.type</p:attrName>
                                        </p:attrNameLst>
                                      </p:cBhvr>
                                      <p:to>
                                        <p:strVal val="solid"/>
                                      </p:to>
                                    </p:set>
                                    <p:set>
                                      <p:cBhvr>
                                        <p:cTn id="20" dur="100" fill="hold"/>
                                        <p:tgtEl>
                                          <p:spTgt spid="601"/>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100" fill="hold"/>
                                        <p:tgtEl>
                                          <p:spTgt spid="548"/>
                                        </p:tgtEl>
                                        <p:attrNameLst>
                                          <p:attrName>fillcolor</p:attrName>
                                        </p:attrNameLst>
                                      </p:cBhvr>
                                      <p:to>
                                        <a:srgbClr val="8064A2"/>
                                      </p:to>
                                    </p:animClr>
                                    <p:set>
                                      <p:cBhvr>
                                        <p:cTn id="23" dur="100" fill="hold"/>
                                        <p:tgtEl>
                                          <p:spTgt spid="548"/>
                                        </p:tgtEl>
                                        <p:attrNameLst>
                                          <p:attrName>fill.type</p:attrName>
                                        </p:attrNameLst>
                                      </p:cBhvr>
                                      <p:to>
                                        <p:strVal val="solid"/>
                                      </p:to>
                                    </p:set>
                                    <p:set>
                                      <p:cBhvr>
                                        <p:cTn id="24" dur="100" fill="hold"/>
                                        <p:tgtEl>
                                          <p:spTgt spid="54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100" fill="hold"/>
                                        <p:tgtEl>
                                          <p:spTgt spid="530"/>
                                        </p:tgtEl>
                                        <p:attrNameLst>
                                          <p:attrName>fillcolor</p:attrName>
                                        </p:attrNameLst>
                                      </p:cBhvr>
                                      <p:to>
                                        <a:srgbClr val="8064A2"/>
                                      </p:to>
                                    </p:animClr>
                                    <p:set>
                                      <p:cBhvr>
                                        <p:cTn id="27" dur="100" fill="hold"/>
                                        <p:tgtEl>
                                          <p:spTgt spid="530"/>
                                        </p:tgtEl>
                                        <p:attrNameLst>
                                          <p:attrName>fill.type</p:attrName>
                                        </p:attrNameLst>
                                      </p:cBhvr>
                                      <p:to>
                                        <p:strVal val="solid"/>
                                      </p:to>
                                    </p:set>
                                    <p:set>
                                      <p:cBhvr>
                                        <p:cTn id="28" dur="100" fill="hold"/>
                                        <p:tgtEl>
                                          <p:spTgt spid="530"/>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100" fill="hold"/>
                                        <p:tgtEl>
                                          <p:spTgt spid="547"/>
                                        </p:tgtEl>
                                        <p:attrNameLst>
                                          <p:attrName>fillcolor</p:attrName>
                                        </p:attrNameLst>
                                      </p:cBhvr>
                                      <p:to>
                                        <a:srgbClr val="8064A2"/>
                                      </p:to>
                                    </p:animClr>
                                    <p:set>
                                      <p:cBhvr>
                                        <p:cTn id="31" dur="100" fill="hold"/>
                                        <p:tgtEl>
                                          <p:spTgt spid="547"/>
                                        </p:tgtEl>
                                        <p:attrNameLst>
                                          <p:attrName>fill.type</p:attrName>
                                        </p:attrNameLst>
                                      </p:cBhvr>
                                      <p:to>
                                        <p:strVal val="solid"/>
                                      </p:to>
                                    </p:set>
                                    <p:set>
                                      <p:cBhvr>
                                        <p:cTn id="32" dur="100" fill="hold"/>
                                        <p:tgtEl>
                                          <p:spTgt spid="547"/>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100" fill="hold"/>
                                        <p:tgtEl>
                                          <p:spTgt spid="565"/>
                                        </p:tgtEl>
                                        <p:attrNameLst>
                                          <p:attrName>fillcolor</p:attrName>
                                        </p:attrNameLst>
                                      </p:cBhvr>
                                      <p:to>
                                        <a:srgbClr val="8064A2"/>
                                      </p:to>
                                    </p:animClr>
                                    <p:set>
                                      <p:cBhvr>
                                        <p:cTn id="35" dur="100" fill="hold"/>
                                        <p:tgtEl>
                                          <p:spTgt spid="565"/>
                                        </p:tgtEl>
                                        <p:attrNameLst>
                                          <p:attrName>fill.type</p:attrName>
                                        </p:attrNameLst>
                                      </p:cBhvr>
                                      <p:to>
                                        <p:strVal val="solid"/>
                                      </p:to>
                                    </p:set>
                                    <p:set>
                                      <p:cBhvr>
                                        <p:cTn id="36" dur="100" fill="hold"/>
                                        <p:tgtEl>
                                          <p:spTgt spid="565"/>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dir="cw">
                                      <p:cBhvr>
                                        <p:cTn id="40" dur="100" fill="hold"/>
                                        <p:tgtEl>
                                          <p:spTgt spid="548"/>
                                        </p:tgtEl>
                                        <p:attrNameLst>
                                          <p:attrName>fillcolor</p:attrName>
                                        </p:attrNameLst>
                                      </p:cBhvr>
                                      <p:to>
                                        <a:srgbClr val="9BBB59"/>
                                      </p:to>
                                    </p:animClr>
                                    <p:set>
                                      <p:cBhvr>
                                        <p:cTn id="41" dur="100" fill="hold"/>
                                        <p:tgtEl>
                                          <p:spTgt spid="548"/>
                                        </p:tgtEl>
                                        <p:attrNameLst>
                                          <p:attrName>fill.type</p:attrName>
                                        </p:attrNameLst>
                                      </p:cBhvr>
                                      <p:to>
                                        <p:strVal val="solid"/>
                                      </p:to>
                                    </p:set>
                                    <p:set>
                                      <p:cBhvr>
                                        <p:cTn id="42" dur="100" fill="hold"/>
                                        <p:tgtEl>
                                          <p:spTgt spid="548"/>
                                        </p:tgtEl>
                                        <p:attrNameLst>
                                          <p:attrName>fill.on</p:attrName>
                                        </p:attrNameLst>
                                      </p:cBhvr>
                                      <p:to>
                                        <p:strVal val="true"/>
                                      </p:to>
                                    </p:set>
                                  </p:childTnLst>
                                </p:cTn>
                              </p:par>
                              <p:par>
                                <p:cTn id="43" presetID="1" presetClass="emph" presetSubtype="2" fill="hold" nodeType="withEffect">
                                  <p:stCondLst>
                                    <p:cond delay="0"/>
                                  </p:stCondLst>
                                  <p:childTnLst>
                                    <p:animClr clrSpc="rgb" dir="cw">
                                      <p:cBhvr>
                                        <p:cTn id="44" dur="100" fill="hold"/>
                                        <p:tgtEl>
                                          <p:spTgt spid="530"/>
                                        </p:tgtEl>
                                        <p:attrNameLst>
                                          <p:attrName>fillcolor</p:attrName>
                                        </p:attrNameLst>
                                      </p:cBhvr>
                                      <p:to>
                                        <a:srgbClr val="9BBB59"/>
                                      </p:to>
                                    </p:animClr>
                                    <p:set>
                                      <p:cBhvr>
                                        <p:cTn id="45" dur="100" fill="hold"/>
                                        <p:tgtEl>
                                          <p:spTgt spid="530"/>
                                        </p:tgtEl>
                                        <p:attrNameLst>
                                          <p:attrName>fill.type</p:attrName>
                                        </p:attrNameLst>
                                      </p:cBhvr>
                                      <p:to>
                                        <p:strVal val="solid"/>
                                      </p:to>
                                    </p:set>
                                    <p:set>
                                      <p:cBhvr>
                                        <p:cTn id="46" dur="100" fill="hold"/>
                                        <p:tgtEl>
                                          <p:spTgt spid="530"/>
                                        </p:tgtEl>
                                        <p:attrNameLst>
                                          <p:attrName>fill.on</p:attrName>
                                        </p:attrNameLst>
                                      </p:cBhvr>
                                      <p:to>
                                        <p:strVal val="true"/>
                                      </p:to>
                                    </p:set>
                                  </p:childTnLst>
                                </p:cTn>
                              </p:par>
                              <p:par>
                                <p:cTn id="47" presetID="1" presetClass="emph" presetSubtype="2" fill="hold" nodeType="withEffect">
                                  <p:stCondLst>
                                    <p:cond delay="0"/>
                                  </p:stCondLst>
                                  <p:childTnLst>
                                    <p:animClr clrSpc="rgb" dir="cw">
                                      <p:cBhvr>
                                        <p:cTn id="48" dur="100" fill="hold"/>
                                        <p:tgtEl>
                                          <p:spTgt spid="547"/>
                                        </p:tgtEl>
                                        <p:attrNameLst>
                                          <p:attrName>fillcolor</p:attrName>
                                        </p:attrNameLst>
                                      </p:cBhvr>
                                      <p:to>
                                        <a:srgbClr val="9BBB59"/>
                                      </p:to>
                                    </p:animClr>
                                    <p:set>
                                      <p:cBhvr>
                                        <p:cTn id="49" dur="100" fill="hold"/>
                                        <p:tgtEl>
                                          <p:spTgt spid="547"/>
                                        </p:tgtEl>
                                        <p:attrNameLst>
                                          <p:attrName>fill.type</p:attrName>
                                        </p:attrNameLst>
                                      </p:cBhvr>
                                      <p:to>
                                        <p:strVal val="solid"/>
                                      </p:to>
                                    </p:set>
                                    <p:set>
                                      <p:cBhvr>
                                        <p:cTn id="50" dur="100" fill="hold"/>
                                        <p:tgtEl>
                                          <p:spTgt spid="547"/>
                                        </p:tgtEl>
                                        <p:attrNameLst>
                                          <p:attrName>fill.on</p:attrName>
                                        </p:attrNameLst>
                                      </p:cBhvr>
                                      <p:to>
                                        <p:strVal val="true"/>
                                      </p:to>
                                    </p:set>
                                  </p:childTnLst>
                                </p:cTn>
                              </p:par>
                              <p:par>
                                <p:cTn id="51" presetID="1" presetClass="emph" presetSubtype="2" fill="hold" nodeType="withEffect">
                                  <p:stCondLst>
                                    <p:cond delay="0"/>
                                  </p:stCondLst>
                                  <p:childTnLst>
                                    <p:animClr clrSpc="rgb" dir="cw">
                                      <p:cBhvr>
                                        <p:cTn id="52" dur="100" fill="hold"/>
                                        <p:tgtEl>
                                          <p:spTgt spid="565"/>
                                        </p:tgtEl>
                                        <p:attrNameLst>
                                          <p:attrName>fillcolor</p:attrName>
                                        </p:attrNameLst>
                                      </p:cBhvr>
                                      <p:to>
                                        <a:srgbClr val="9BBB59"/>
                                      </p:to>
                                    </p:animClr>
                                    <p:set>
                                      <p:cBhvr>
                                        <p:cTn id="53" dur="100" fill="hold"/>
                                        <p:tgtEl>
                                          <p:spTgt spid="565"/>
                                        </p:tgtEl>
                                        <p:attrNameLst>
                                          <p:attrName>fill.type</p:attrName>
                                        </p:attrNameLst>
                                      </p:cBhvr>
                                      <p:to>
                                        <p:strVal val="solid"/>
                                      </p:to>
                                    </p:set>
                                    <p:set>
                                      <p:cBhvr>
                                        <p:cTn id="54" dur="100" fill="hold"/>
                                        <p:tgtEl>
                                          <p:spTgt spid="565"/>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 fill="hold"/>
                                        <p:tgtEl>
                                          <p:spTgt spid="494"/>
                                        </p:tgtEl>
                                        <p:attrNameLst>
                                          <p:attrName>fillcolor</p:attrName>
                                        </p:attrNameLst>
                                      </p:cBhvr>
                                      <p:to>
                                        <a:srgbClr val="8064A2"/>
                                      </p:to>
                                    </p:animClr>
                                    <p:set>
                                      <p:cBhvr>
                                        <p:cTn id="57" dur="100" fill="hold"/>
                                        <p:tgtEl>
                                          <p:spTgt spid="494"/>
                                        </p:tgtEl>
                                        <p:attrNameLst>
                                          <p:attrName>fill.type</p:attrName>
                                        </p:attrNameLst>
                                      </p:cBhvr>
                                      <p:to>
                                        <p:strVal val="solid"/>
                                      </p:to>
                                    </p:set>
                                    <p:set>
                                      <p:cBhvr>
                                        <p:cTn id="58" dur="100" fill="hold"/>
                                        <p:tgtEl>
                                          <p:spTgt spid="494"/>
                                        </p:tgtEl>
                                        <p:attrNameLst>
                                          <p:attrName>fill.on</p:attrName>
                                        </p:attrNameLst>
                                      </p:cBhvr>
                                      <p:to>
                                        <p:strVal val="true"/>
                                      </p:to>
                                    </p:set>
                                  </p:childTnLst>
                                </p:cTn>
                              </p:par>
                              <p:par>
                                <p:cTn id="59" presetID="1" presetClass="emph" presetSubtype="2" fill="hold" nodeType="withEffect">
                                  <p:stCondLst>
                                    <p:cond delay="0"/>
                                  </p:stCondLst>
                                  <p:childTnLst>
                                    <p:animClr clrSpc="rgb" dir="cw">
                                      <p:cBhvr>
                                        <p:cTn id="60" dur="100" fill="hold"/>
                                        <p:tgtEl>
                                          <p:spTgt spid="512"/>
                                        </p:tgtEl>
                                        <p:attrNameLst>
                                          <p:attrName>fillcolor</p:attrName>
                                        </p:attrNameLst>
                                      </p:cBhvr>
                                      <p:to>
                                        <a:srgbClr val="8064A2"/>
                                      </p:to>
                                    </p:animClr>
                                    <p:set>
                                      <p:cBhvr>
                                        <p:cTn id="61" dur="100" fill="hold"/>
                                        <p:tgtEl>
                                          <p:spTgt spid="512"/>
                                        </p:tgtEl>
                                        <p:attrNameLst>
                                          <p:attrName>fill.type</p:attrName>
                                        </p:attrNameLst>
                                      </p:cBhvr>
                                      <p:to>
                                        <p:strVal val="solid"/>
                                      </p:to>
                                    </p:set>
                                    <p:set>
                                      <p:cBhvr>
                                        <p:cTn id="62" dur="100" fill="hold"/>
                                        <p:tgtEl>
                                          <p:spTgt spid="512"/>
                                        </p:tgtEl>
                                        <p:attrNameLst>
                                          <p:attrName>fill.on</p:attrName>
                                        </p:attrNameLst>
                                      </p:cBhvr>
                                      <p:to>
                                        <p:strVal val="true"/>
                                      </p:to>
                                    </p:set>
                                  </p:childTnLst>
                                </p:cTn>
                              </p:par>
                              <p:par>
                                <p:cTn id="63" presetID="1" presetClass="emph" presetSubtype="2" fill="hold" nodeType="withEffect">
                                  <p:stCondLst>
                                    <p:cond delay="0"/>
                                  </p:stCondLst>
                                  <p:childTnLst>
                                    <p:animClr clrSpc="rgb" dir="cw">
                                      <p:cBhvr>
                                        <p:cTn id="64" dur="100" fill="hold"/>
                                        <p:tgtEl>
                                          <p:spTgt spid="511"/>
                                        </p:tgtEl>
                                        <p:attrNameLst>
                                          <p:attrName>fillcolor</p:attrName>
                                        </p:attrNameLst>
                                      </p:cBhvr>
                                      <p:to>
                                        <a:srgbClr val="8064A2"/>
                                      </p:to>
                                    </p:animClr>
                                    <p:set>
                                      <p:cBhvr>
                                        <p:cTn id="65" dur="100" fill="hold"/>
                                        <p:tgtEl>
                                          <p:spTgt spid="511"/>
                                        </p:tgtEl>
                                        <p:attrNameLst>
                                          <p:attrName>fill.type</p:attrName>
                                        </p:attrNameLst>
                                      </p:cBhvr>
                                      <p:to>
                                        <p:strVal val="solid"/>
                                      </p:to>
                                    </p:set>
                                    <p:set>
                                      <p:cBhvr>
                                        <p:cTn id="66" dur="100" fill="hold"/>
                                        <p:tgtEl>
                                          <p:spTgt spid="511"/>
                                        </p:tgtEl>
                                        <p:attrNameLst>
                                          <p:attrName>fill.on</p:attrName>
                                        </p:attrNameLst>
                                      </p:cBhvr>
                                      <p:to>
                                        <p:strVal val="true"/>
                                      </p:to>
                                    </p:set>
                                  </p:childTnLst>
                                </p:cTn>
                              </p:par>
                              <p:par>
                                <p:cTn id="67" presetID="1" presetClass="emph" presetSubtype="2" fill="hold" nodeType="withEffect">
                                  <p:stCondLst>
                                    <p:cond delay="0"/>
                                  </p:stCondLst>
                                  <p:childTnLst>
                                    <p:animClr clrSpc="rgb" dir="cw">
                                      <p:cBhvr>
                                        <p:cTn id="68" dur="100" fill="hold"/>
                                        <p:tgtEl>
                                          <p:spTgt spid="529"/>
                                        </p:tgtEl>
                                        <p:attrNameLst>
                                          <p:attrName>fillcolor</p:attrName>
                                        </p:attrNameLst>
                                      </p:cBhvr>
                                      <p:to>
                                        <a:srgbClr val="8064A2"/>
                                      </p:to>
                                    </p:animClr>
                                    <p:set>
                                      <p:cBhvr>
                                        <p:cTn id="69" dur="100" fill="hold"/>
                                        <p:tgtEl>
                                          <p:spTgt spid="529"/>
                                        </p:tgtEl>
                                        <p:attrNameLst>
                                          <p:attrName>fill.type</p:attrName>
                                        </p:attrNameLst>
                                      </p:cBhvr>
                                      <p:to>
                                        <p:strVal val="solid"/>
                                      </p:to>
                                    </p:set>
                                    <p:set>
                                      <p:cBhvr>
                                        <p:cTn id="70" dur="100" fill="hold"/>
                                        <p:tgtEl>
                                          <p:spTgt spid="529"/>
                                        </p:tgtEl>
                                        <p:attrNameLst>
                                          <p:attrName>fill.on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dir="cw">
                                      <p:cBhvr>
                                        <p:cTn id="74" dur="100" fill="hold"/>
                                        <p:tgtEl>
                                          <p:spTgt spid="494"/>
                                        </p:tgtEl>
                                        <p:attrNameLst>
                                          <p:attrName>fillcolor</p:attrName>
                                        </p:attrNameLst>
                                      </p:cBhvr>
                                      <p:to>
                                        <a:srgbClr val="9BBB59"/>
                                      </p:to>
                                    </p:animClr>
                                    <p:set>
                                      <p:cBhvr>
                                        <p:cTn id="75" dur="100" fill="hold"/>
                                        <p:tgtEl>
                                          <p:spTgt spid="494"/>
                                        </p:tgtEl>
                                        <p:attrNameLst>
                                          <p:attrName>fill.type</p:attrName>
                                        </p:attrNameLst>
                                      </p:cBhvr>
                                      <p:to>
                                        <p:strVal val="solid"/>
                                      </p:to>
                                    </p:set>
                                    <p:set>
                                      <p:cBhvr>
                                        <p:cTn id="76" dur="100" fill="hold"/>
                                        <p:tgtEl>
                                          <p:spTgt spid="494"/>
                                        </p:tgtEl>
                                        <p:attrNameLst>
                                          <p:attrName>fill.on</p:attrName>
                                        </p:attrNameLst>
                                      </p:cBhvr>
                                      <p:to>
                                        <p:strVal val="true"/>
                                      </p:to>
                                    </p:set>
                                  </p:childTnLst>
                                </p:cTn>
                              </p:par>
                              <p:par>
                                <p:cTn id="77" presetID="1" presetClass="emph" presetSubtype="2" fill="hold" nodeType="withEffect">
                                  <p:stCondLst>
                                    <p:cond delay="0"/>
                                  </p:stCondLst>
                                  <p:childTnLst>
                                    <p:animClr clrSpc="rgb" dir="cw">
                                      <p:cBhvr>
                                        <p:cTn id="78" dur="100" fill="hold"/>
                                        <p:tgtEl>
                                          <p:spTgt spid="512"/>
                                        </p:tgtEl>
                                        <p:attrNameLst>
                                          <p:attrName>fillcolor</p:attrName>
                                        </p:attrNameLst>
                                      </p:cBhvr>
                                      <p:to>
                                        <a:srgbClr val="9BBB59"/>
                                      </p:to>
                                    </p:animClr>
                                    <p:set>
                                      <p:cBhvr>
                                        <p:cTn id="79" dur="100" fill="hold"/>
                                        <p:tgtEl>
                                          <p:spTgt spid="512"/>
                                        </p:tgtEl>
                                        <p:attrNameLst>
                                          <p:attrName>fill.type</p:attrName>
                                        </p:attrNameLst>
                                      </p:cBhvr>
                                      <p:to>
                                        <p:strVal val="solid"/>
                                      </p:to>
                                    </p:set>
                                    <p:set>
                                      <p:cBhvr>
                                        <p:cTn id="80" dur="100" fill="hold"/>
                                        <p:tgtEl>
                                          <p:spTgt spid="512"/>
                                        </p:tgtEl>
                                        <p:attrNameLst>
                                          <p:attrName>fill.on</p:attrName>
                                        </p:attrNameLst>
                                      </p:cBhvr>
                                      <p:to>
                                        <p:strVal val="true"/>
                                      </p:to>
                                    </p:set>
                                  </p:childTnLst>
                                </p:cTn>
                              </p:par>
                              <p:par>
                                <p:cTn id="81" presetID="1" presetClass="emph" presetSubtype="2" fill="hold" nodeType="withEffect">
                                  <p:stCondLst>
                                    <p:cond delay="0"/>
                                  </p:stCondLst>
                                  <p:childTnLst>
                                    <p:animClr clrSpc="rgb" dir="cw">
                                      <p:cBhvr>
                                        <p:cTn id="82" dur="100" fill="hold"/>
                                        <p:tgtEl>
                                          <p:spTgt spid="511"/>
                                        </p:tgtEl>
                                        <p:attrNameLst>
                                          <p:attrName>fillcolor</p:attrName>
                                        </p:attrNameLst>
                                      </p:cBhvr>
                                      <p:to>
                                        <a:srgbClr val="9BBB59"/>
                                      </p:to>
                                    </p:animClr>
                                    <p:set>
                                      <p:cBhvr>
                                        <p:cTn id="83" dur="100" fill="hold"/>
                                        <p:tgtEl>
                                          <p:spTgt spid="511"/>
                                        </p:tgtEl>
                                        <p:attrNameLst>
                                          <p:attrName>fill.type</p:attrName>
                                        </p:attrNameLst>
                                      </p:cBhvr>
                                      <p:to>
                                        <p:strVal val="solid"/>
                                      </p:to>
                                    </p:set>
                                    <p:set>
                                      <p:cBhvr>
                                        <p:cTn id="84" dur="100" fill="hold"/>
                                        <p:tgtEl>
                                          <p:spTgt spid="511"/>
                                        </p:tgtEl>
                                        <p:attrNameLst>
                                          <p:attrName>fill.on</p:attrName>
                                        </p:attrNameLst>
                                      </p:cBhvr>
                                      <p:to>
                                        <p:strVal val="true"/>
                                      </p:to>
                                    </p:set>
                                  </p:childTnLst>
                                </p:cTn>
                              </p:par>
                              <p:par>
                                <p:cTn id="85" presetID="1" presetClass="emph" presetSubtype="2" fill="hold" nodeType="withEffect">
                                  <p:stCondLst>
                                    <p:cond delay="0"/>
                                  </p:stCondLst>
                                  <p:childTnLst>
                                    <p:animClr clrSpc="rgb" dir="cw">
                                      <p:cBhvr>
                                        <p:cTn id="86" dur="100" fill="hold"/>
                                        <p:tgtEl>
                                          <p:spTgt spid="529"/>
                                        </p:tgtEl>
                                        <p:attrNameLst>
                                          <p:attrName>fillcolor</p:attrName>
                                        </p:attrNameLst>
                                      </p:cBhvr>
                                      <p:to>
                                        <a:srgbClr val="9BBB59"/>
                                      </p:to>
                                    </p:animClr>
                                    <p:set>
                                      <p:cBhvr>
                                        <p:cTn id="87" dur="100" fill="hold"/>
                                        <p:tgtEl>
                                          <p:spTgt spid="529"/>
                                        </p:tgtEl>
                                        <p:attrNameLst>
                                          <p:attrName>fill.type</p:attrName>
                                        </p:attrNameLst>
                                      </p:cBhvr>
                                      <p:to>
                                        <p:strVal val="solid"/>
                                      </p:to>
                                    </p:set>
                                    <p:set>
                                      <p:cBhvr>
                                        <p:cTn id="88" dur="100" fill="hold"/>
                                        <p:tgtEl>
                                          <p:spTgt spid="529"/>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100" fill="hold"/>
                                        <p:tgtEl>
                                          <p:spTgt spid="458"/>
                                        </p:tgtEl>
                                        <p:attrNameLst>
                                          <p:attrName>fillcolor</p:attrName>
                                        </p:attrNameLst>
                                      </p:cBhvr>
                                      <p:to>
                                        <a:srgbClr val="8064A2"/>
                                      </p:to>
                                    </p:animClr>
                                    <p:set>
                                      <p:cBhvr>
                                        <p:cTn id="91" dur="100" fill="hold"/>
                                        <p:tgtEl>
                                          <p:spTgt spid="458"/>
                                        </p:tgtEl>
                                        <p:attrNameLst>
                                          <p:attrName>fill.type</p:attrName>
                                        </p:attrNameLst>
                                      </p:cBhvr>
                                      <p:to>
                                        <p:strVal val="solid"/>
                                      </p:to>
                                    </p:set>
                                    <p:set>
                                      <p:cBhvr>
                                        <p:cTn id="92" dur="100" fill="hold"/>
                                        <p:tgtEl>
                                          <p:spTgt spid="458"/>
                                        </p:tgtEl>
                                        <p:attrNameLst>
                                          <p:attrName>fill.on</p:attrName>
                                        </p:attrNameLst>
                                      </p:cBhvr>
                                      <p:to>
                                        <p:strVal val="true"/>
                                      </p:to>
                                    </p:set>
                                  </p:childTnLst>
                                </p:cTn>
                              </p:par>
                              <p:par>
                                <p:cTn id="93" presetID="1" presetClass="emph" presetSubtype="2" fill="hold" nodeType="withEffect">
                                  <p:stCondLst>
                                    <p:cond delay="0"/>
                                  </p:stCondLst>
                                  <p:childTnLst>
                                    <p:animClr clrSpc="rgb" dir="cw">
                                      <p:cBhvr>
                                        <p:cTn id="94" dur="100" fill="hold"/>
                                        <p:tgtEl>
                                          <p:spTgt spid="476"/>
                                        </p:tgtEl>
                                        <p:attrNameLst>
                                          <p:attrName>fillcolor</p:attrName>
                                        </p:attrNameLst>
                                      </p:cBhvr>
                                      <p:to>
                                        <a:srgbClr val="8064A2"/>
                                      </p:to>
                                    </p:animClr>
                                    <p:set>
                                      <p:cBhvr>
                                        <p:cTn id="95" dur="100" fill="hold"/>
                                        <p:tgtEl>
                                          <p:spTgt spid="476"/>
                                        </p:tgtEl>
                                        <p:attrNameLst>
                                          <p:attrName>fill.type</p:attrName>
                                        </p:attrNameLst>
                                      </p:cBhvr>
                                      <p:to>
                                        <p:strVal val="solid"/>
                                      </p:to>
                                    </p:set>
                                    <p:set>
                                      <p:cBhvr>
                                        <p:cTn id="96" dur="100" fill="hold"/>
                                        <p:tgtEl>
                                          <p:spTgt spid="476"/>
                                        </p:tgtEl>
                                        <p:attrNameLst>
                                          <p:attrName>fill.on</p:attrName>
                                        </p:attrNameLst>
                                      </p:cBhvr>
                                      <p:to>
                                        <p:strVal val="true"/>
                                      </p:to>
                                    </p:set>
                                  </p:childTnLst>
                                </p:cTn>
                              </p:par>
                              <p:par>
                                <p:cTn id="97" presetID="1" presetClass="emph" presetSubtype="2" fill="hold" nodeType="withEffect">
                                  <p:stCondLst>
                                    <p:cond delay="0"/>
                                  </p:stCondLst>
                                  <p:childTnLst>
                                    <p:animClr clrSpc="rgb" dir="cw">
                                      <p:cBhvr>
                                        <p:cTn id="98" dur="100" fill="hold"/>
                                        <p:tgtEl>
                                          <p:spTgt spid="475"/>
                                        </p:tgtEl>
                                        <p:attrNameLst>
                                          <p:attrName>fillcolor</p:attrName>
                                        </p:attrNameLst>
                                      </p:cBhvr>
                                      <p:to>
                                        <a:srgbClr val="8064A2"/>
                                      </p:to>
                                    </p:animClr>
                                    <p:set>
                                      <p:cBhvr>
                                        <p:cTn id="99" dur="100" fill="hold"/>
                                        <p:tgtEl>
                                          <p:spTgt spid="475"/>
                                        </p:tgtEl>
                                        <p:attrNameLst>
                                          <p:attrName>fill.type</p:attrName>
                                        </p:attrNameLst>
                                      </p:cBhvr>
                                      <p:to>
                                        <p:strVal val="solid"/>
                                      </p:to>
                                    </p:set>
                                    <p:set>
                                      <p:cBhvr>
                                        <p:cTn id="100" dur="100" fill="hold"/>
                                        <p:tgtEl>
                                          <p:spTgt spid="475"/>
                                        </p:tgtEl>
                                        <p:attrNameLst>
                                          <p:attrName>fill.on</p:attrName>
                                        </p:attrNameLst>
                                      </p:cBhvr>
                                      <p:to>
                                        <p:strVal val="true"/>
                                      </p:to>
                                    </p:set>
                                  </p:childTnLst>
                                </p:cTn>
                              </p:par>
                              <p:par>
                                <p:cTn id="101" presetID="1" presetClass="emph" presetSubtype="2" fill="hold" nodeType="withEffect">
                                  <p:stCondLst>
                                    <p:cond delay="0"/>
                                  </p:stCondLst>
                                  <p:childTnLst>
                                    <p:animClr clrSpc="rgb" dir="cw">
                                      <p:cBhvr>
                                        <p:cTn id="102" dur="100" fill="hold"/>
                                        <p:tgtEl>
                                          <p:spTgt spid="493"/>
                                        </p:tgtEl>
                                        <p:attrNameLst>
                                          <p:attrName>fillcolor</p:attrName>
                                        </p:attrNameLst>
                                      </p:cBhvr>
                                      <p:to>
                                        <a:srgbClr val="8064A2"/>
                                      </p:to>
                                    </p:animClr>
                                    <p:set>
                                      <p:cBhvr>
                                        <p:cTn id="103" dur="100" fill="hold"/>
                                        <p:tgtEl>
                                          <p:spTgt spid="493"/>
                                        </p:tgtEl>
                                        <p:attrNameLst>
                                          <p:attrName>fill.type</p:attrName>
                                        </p:attrNameLst>
                                      </p:cBhvr>
                                      <p:to>
                                        <p:strVal val="solid"/>
                                      </p:to>
                                    </p:set>
                                    <p:set>
                                      <p:cBhvr>
                                        <p:cTn id="104" dur="100" fill="hold"/>
                                        <p:tgtEl>
                                          <p:spTgt spid="493"/>
                                        </p:tgtEl>
                                        <p:attrNameLst>
                                          <p:attrName>fill.on</p:attrName>
                                        </p:attrNameLst>
                                      </p:cBhvr>
                                      <p:to>
                                        <p:strVal val="true"/>
                                      </p:to>
                                    </p:set>
                                  </p:childTnLst>
                                </p:cTn>
                              </p:par>
                            </p:childTnLst>
                          </p:cTn>
                        </p:par>
                      </p:childTnLst>
                    </p:cTn>
                  </p:par>
                  <p:par>
                    <p:cTn id="105" fill="hold">
                      <p:stCondLst>
                        <p:cond delay="indefinite"/>
                      </p:stCondLst>
                      <p:childTnLst>
                        <p:par>
                          <p:cTn id="106" fill="hold">
                            <p:stCondLst>
                              <p:cond delay="0"/>
                            </p:stCondLst>
                            <p:childTnLst>
                              <p:par>
                                <p:cTn id="107" presetID="1" presetClass="emph" presetSubtype="2" fill="hold" nodeType="clickEffect">
                                  <p:stCondLst>
                                    <p:cond delay="0"/>
                                  </p:stCondLst>
                                  <p:childTnLst>
                                    <p:animClr clrSpc="rgb" dir="cw">
                                      <p:cBhvr>
                                        <p:cTn id="108" dur="100" fill="hold"/>
                                        <p:tgtEl>
                                          <p:spTgt spid="458"/>
                                        </p:tgtEl>
                                        <p:attrNameLst>
                                          <p:attrName>fillcolor</p:attrName>
                                        </p:attrNameLst>
                                      </p:cBhvr>
                                      <p:to>
                                        <a:srgbClr val="9BBB59"/>
                                      </p:to>
                                    </p:animClr>
                                    <p:set>
                                      <p:cBhvr>
                                        <p:cTn id="109" dur="100" fill="hold"/>
                                        <p:tgtEl>
                                          <p:spTgt spid="458"/>
                                        </p:tgtEl>
                                        <p:attrNameLst>
                                          <p:attrName>fill.type</p:attrName>
                                        </p:attrNameLst>
                                      </p:cBhvr>
                                      <p:to>
                                        <p:strVal val="solid"/>
                                      </p:to>
                                    </p:set>
                                    <p:set>
                                      <p:cBhvr>
                                        <p:cTn id="110" dur="100" fill="hold"/>
                                        <p:tgtEl>
                                          <p:spTgt spid="458"/>
                                        </p:tgtEl>
                                        <p:attrNameLst>
                                          <p:attrName>fill.on</p:attrName>
                                        </p:attrNameLst>
                                      </p:cBhvr>
                                      <p:to>
                                        <p:strVal val="true"/>
                                      </p:to>
                                    </p:set>
                                  </p:childTnLst>
                                </p:cTn>
                              </p:par>
                              <p:par>
                                <p:cTn id="111" presetID="1" presetClass="emph" presetSubtype="2" fill="hold" nodeType="withEffect">
                                  <p:stCondLst>
                                    <p:cond delay="0"/>
                                  </p:stCondLst>
                                  <p:childTnLst>
                                    <p:animClr clrSpc="rgb" dir="cw">
                                      <p:cBhvr>
                                        <p:cTn id="112" dur="100" fill="hold"/>
                                        <p:tgtEl>
                                          <p:spTgt spid="476"/>
                                        </p:tgtEl>
                                        <p:attrNameLst>
                                          <p:attrName>fillcolor</p:attrName>
                                        </p:attrNameLst>
                                      </p:cBhvr>
                                      <p:to>
                                        <a:srgbClr val="9BBB59"/>
                                      </p:to>
                                    </p:animClr>
                                    <p:set>
                                      <p:cBhvr>
                                        <p:cTn id="113" dur="100" fill="hold"/>
                                        <p:tgtEl>
                                          <p:spTgt spid="476"/>
                                        </p:tgtEl>
                                        <p:attrNameLst>
                                          <p:attrName>fill.type</p:attrName>
                                        </p:attrNameLst>
                                      </p:cBhvr>
                                      <p:to>
                                        <p:strVal val="solid"/>
                                      </p:to>
                                    </p:set>
                                    <p:set>
                                      <p:cBhvr>
                                        <p:cTn id="114" dur="100" fill="hold"/>
                                        <p:tgtEl>
                                          <p:spTgt spid="476"/>
                                        </p:tgtEl>
                                        <p:attrNameLst>
                                          <p:attrName>fill.on</p:attrName>
                                        </p:attrNameLst>
                                      </p:cBhvr>
                                      <p:to>
                                        <p:strVal val="true"/>
                                      </p:to>
                                    </p:set>
                                  </p:childTnLst>
                                </p:cTn>
                              </p:par>
                              <p:par>
                                <p:cTn id="115" presetID="1" presetClass="emph" presetSubtype="2" fill="hold" nodeType="withEffect">
                                  <p:stCondLst>
                                    <p:cond delay="0"/>
                                  </p:stCondLst>
                                  <p:childTnLst>
                                    <p:animClr clrSpc="rgb" dir="cw">
                                      <p:cBhvr>
                                        <p:cTn id="116" dur="100" fill="hold"/>
                                        <p:tgtEl>
                                          <p:spTgt spid="475"/>
                                        </p:tgtEl>
                                        <p:attrNameLst>
                                          <p:attrName>fillcolor</p:attrName>
                                        </p:attrNameLst>
                                      </p:cBhvr>
                                      <p:to>
                                        <a:srgbClr val="9BBB59"/>
                                      </p:to>
                                    </p:animClr>
                                    <p:set>
                                      <p:cBhvr>
                                        <p:cTn id="117" dur="100" fill="hold"/>
                                        <p:tgtEl>
                                          <p:spTgt spid="475"/>
                                        </p:tgtEl>
                                        <p:attrNameLst>
                                          <p:attrName>fill.type</p:attrName>
                                        </p:attrNameLst>
                                      </p:cBhvr>
                                      <p:to>
                                        <p:strVal val="solid"/>
                                      </p:to>
                                    </p:set>
                                    <p:set>
                                      <p:cBhvr>
                                        <p:cTn id="118" dur="100" fill="hold"/>
                                        <p:tgtEl>
                                          <p:spTgt spid="475"/>
                                        </p:tgtEl>
                                        <p:attrNameLst>
                                          <p:attrName>fill.on</p:attrName>
                                        </p:attrNameLst>
                                      </p:cBhvr>
                                      <p:to>
                                        <p:strVal val="true"/>
                                      </p:to>
                                    </p:set>
                                  </p:childTnLst>
                                </p:cTn>
                              </p:par>
                              <p:par>
                                <p:cTn id="119" presetID="1" presetClass="emph" presetSubtype="2" fill="hold" nodeType="withEffect">
                                  <p:stCondLst>
                                    <p:cond delay="0"/>
                                  </p:stCondLst>
                                  <p:childTnLst>
                                    <p:animClr clrSpc="rgb" dir="cw">
                                      <p:cBhvr>
                                        <p:cTn id="120" dur="100" fill="hold"/>
                                        <p:tgtEl>
                                          <p:spTgt spid="493"/>
                                        </p:tgtEl>
                                        <p:attrNameLst>
                                          <p:attrName>fillcolor</p:attrName>
                                        </p:attrNameLst>
                                      </p:cBhvr>
                                      <p:to>
                                        <a:srgbClr val="9BBB59"/>
                                      </p:to>
                                    </p:animClr>
                                    <p:set>
                                      <p:cBhvr>
                                        <p:cTn id="121" dur="100" fill="hold"/>
                                        <p:tgtEl>
                                          <p:spTgt spid="493"/>
                                        </p:tgtEl>
                                        <p:attrNameLst>
                                          <p:attrName>fill.type</p:attrName>
                                        </p:attrNameLst>
                                      </p:cBhvr>
                                      <p:to>
                                        <p:strVal val="solid"/>
                                      </p:to>
                                    </p:set>
                                    <p:set>
                                      <p:cBhvr>
                                        <p:cTn id="122" dur="100" fill="hold"/>
                                        <p:tgtEl>
                                          <p:spTgt spid="493"/>
                                        </p:tgtEl>
                                        <p:attrNameLst>
                                          <p:attrName>fill.on</p:attrName>
                                        </p:attrNameLst>
                                      </p:cBhvr>
                                      <p:to>
                                        <p:strVal val="true"/>
                                      </p:to>
                                    </p:set>
                                  </p:childTnLst>
                                </p:cTn>
                              </p:par>
                              <p:par>
                                <p:cTn id="123" presetID="1" presetClass="emph" presetSubtype="2" fill="hold" nodeType="withEffect">
                                  <p:stCondLst>
                                    <p:cond delay="0"/>
                                  </p:stCondLst>
                                  <p:childTnLst>
                                    <p:animClr clrSpc="rgb" dir="cw">
                                      <p:cBhvr>
                                        <p:cTn id="124" dur="100" fill="hold"/>
                                        <p:tgtEl>
                                          <p:spTgt spid="422"/>
                                        </p:tgtEl>
                                        <p:attrNameLst>
                                          <p:attrName>fillcolor</p:attrName>
                                        </p:attrNameLst>
                                      </p:cBhvr>
                                      <p:to>
                                        <a:srgbClr val="8064A2"/>
                                      </p:to>
                                    </p:animClr>
                                    <p:set>
                                      <p:cBhvr>
                                        <p:cTn id="125" dur="100" fill="hold"/>
                                        <p:tgtEl>
                                          <p:spTgt spid="422"/>
                                        </p:tgtEl>
                                        <p:attrNameLst>
                                          <p:attrName>fill.type</p:attrName>
                                        </p:attrNameLst>
                                      </p:cBhvr>
                                      <p:to>
                                        <p:strVal val="solid"/>
                                      </p:to>
                                    </p:set>
                                    <p:set>
                                      <p:cBhvr>
                                        <p:cTn id="126" dur="100" fill="hold"/>
                                        <p:tgtEl>
                                          <p:spTgt spid="422"/>
                                        </p:tgtEl>
                                        <p:attrNameLst>
                                          <p:attrName>fill.on</p:attrName>
                                        </p:attrNameLst>
                                      </p:cBhvr>
                                      <p:to>
                                        <p:strVal val="true"/>
                                      </p:to>
                                    </p:set>
                                  </p:childTnLst>
                                </p:cTn>
                              </p:par>
                              <p:par>
                                <p:cTn id="127" presetID="1" presetClass="emph" presetSubtype="2" fill="hold" nodeType="withEffect">
                                  <p:stCondLst>
                                    <p:cond delay="0"/>
                                  </p:stCondLst>
                                  <p:childTnLst>
                                    <p:animClr clrSpc="rgb" dir="cw">
                                      <p:cBhvr>
                                        <p:cTn id="128" dur="100" fill="hold"/>
                                        <p:tgtEl>
                                          <p:spTgt spid="440"/>
                                        </p:tgtEl>
                                        <p:attrNameLst>
                                          <p:attrName>fillcolor</p:attrName>
                                        </p:attrNameLst>
                                      </p:cBhvr>
                                      <p:to>
                                        <a:srgbClr val="8064A2"/>
                                      </p:to>
                                    </p:animClr>
                                    <p:set>
                                      <p:cBhvr>
                                        <p:cTn id="129" dur="100" fill="hold"/>
                                        <p:tgtEl>
                                          <p:spTgt spid="440"/>
                                        </p:tgtEl>
                                        <p:attrNameLst>
                                          <p:attrName>fill.type</p:attrName>
                                        </p:attrNameLst>
                                      </p:cBhvr>
                                      <p:to>
                                        <p:strVal val="solid"/>
                                      </p:to>
                                    </p:set>
                                    <p:set>
                                      <p:cBhvr>
                                        <p:cTn id="130" dur="100" fill="hold"/>
                                        <p:tgtEl>
                                          <p:spTgt spid="440"/>
                                        </p:tgtEl>
                                        <p:attrNameLst>
                                          <p:attrName>fill.on</p:attrName>
                                        </p:attrNameLst>
                                      </p:cBhvr>
                                      <p:to>
                                        <p:strVal val="true"/>
                                      </p:to>
                                    </p:set>
                                  </p:childTnLst>
                                </p:cTn>
                              </p:par>
                              <p:par>
                                <p:cTn id="131" presetID="1" presetClass="emph" presetSubtype="2" fill="hold" nodeType="withEffect">
                                  <p:stCondLst>
                                    <p:cond delay="0"/>
                                  </p:stCondLst>
                                  <p:childTnLst>
                                    <p:animClr clrSpc="rgb" dir="cw">
                                      <p:cBhvr>
                                        <p:cTn id="132" dur="100" fill="hold"/>
                                        <p:tgtEl>
                                          <p:spTgt spid="457"/>
                                        </p:tgtEl>
                                        <p:attrNameLst>
                                          <p:attrName>fillcolor</p:attrName>
                                        </p:attrNameLst>
                                      </p:cBhvr>
                                      <p:to>
                                        <a:srgbClr val="8064A2"/>
                                      </p:to>
                                    </p:animClr>
                                    <p:set>
                                      <p:cBhvr>
                                        <p:cTn id="133" dur="100" fill="hold"/>
                                        <p:tgtEl>
                                          <p:spTgt spid="457"/>
                                        </p:tgtEl>
                                        <p:attrNameLst>
                                          <p:attrName>fill.type</p:attrName>
                                        </p:attrNameLst>
                                      </p:cBhvr>
                                      <p:to>
                                        <p:strVal val="solid"/>
                                      </p:to>
                                    </p:set>
                                    <p:set>
                                      <p:cBhvr>
                                        <p:cTn id="134" dur="100" fill="hold"/>
                                        <p:tgtEl>
                                          <p:spTgt spid="457"/>
                                        </p:tgtEl>
                                        <p:attrNameLst>
                                          <p:attrName>fill.on</p:attrName>
                                        </p:attrNameLst>
                                      </p:cBhvr>
                                      <p:to>
                                        <p:strVal val="true"/>
                                      </p:to>
                                    </p:set>
                                  </p:childTnLst>
                                </p:cTn>
                              </p:par>
                              <p:par>
                                <p:cTn id="135" presetID="1" presetClass="emph" presetSubtype="2" fill="hold" nodeType="withEffect">
                                  <p:stCondLst>
                                    <p:cond delay="0"/>
                                  </p:stCondLst>
                                  <p:childTnLst>
                                    <p:animClr clrSpc="rgb" dir="cw">
                                      <p:cBhvr>
                                        <p:cTn id="136" dur="100" fill="hold"/>
                                        <p:tgtEl>
                                          <p:spTgt spid="439"/>
                                        </p:tgtEl>
                                        <p:attrNameLst>
                                          <p:attrName>fillcolor</p:attrName>
                                        </p:attrNameLst>
                                      </p:cBhvr>
                                      <p:to>
                                        <a:srgbClr val="8064A2"/>
                                      </p:to>
                                    </p:animClr>
                                    <p:set>
                                      <p:cBhvr>
                                        <p:cTn id="137" dur="100" fill="hold"/>
                                        <p:tgtEl>
                                          <p:spTgt spid="439"/>
                                        </p:tgtEl>
                                        <p:attrNameLst>
                                          <p:attrName>fill.type</p:attrName>
                                        </p:attrNameLst>
                                      </p:cBhvr>
                                      <p:to>
                                        <p:strVal val="solid"/>
                                      </p:to>
                                    </p:set>
                                    <p:set>
                                      <p:cBhvr>
                                        <p:cTn id="138" dur="100" fill="hold"/>
                                        <p:tgtEl>
                                          <p:spTgt spid="439"/>
                                        </p:tgtEl>
                                        <p:attrNameLst>
                                          <p:attrName>fill.on</p:attrName>
                                        </p:attrNameLst>
                                      </p:cBhvr>
                                      <p:to>
                                        <p:strVal val="true"/>
                                      </p:to>
                                    </p:set>
                                  </p:childTnLst>
                                </p:cTn>
                              </p:par>
                            </p:childTnLst>
                          </p:cTn>
                        </p:par>
                      </p:childTnLst>
                    </p:cTn>
                  </p:par>
                  <p:par>
                    <p:cTn id="139" fill="hold">
                      <p:stCondLst>
                        <p:cond delay="indefinite"/>
                      </p:stCondLst>
                      <p:childTnLst>
                        <p:par>
                          <p:cTn id="140" fill="hold">
                            <p:stCondLst>
                              <p:cond delay="0"/>
                            </p:stCondLst>
                            <p:childTnLst>
                              <p:par>
                                <p:cTn id="141" presetID="1" presetClass="emph" presetSubtype="2" fill="hold" nodeType="clickEffect">
                                  <p:stCondLst>
                                    <p:cond delay="0"/>
                                  </p:stCondLst>
                                  <p:childTnLst>
                                    <p:animClr clrSpc="rgb" dir="cw">
                                      <p:cBhvr>
                                        <p:cTn id="142" dur="100" fill="hold"/>
                                        <p:tgtEl>
                                          <p:spTgt spid="422"/>
                                        </p:tgtEl>
                                        <p:attrNameLst>
                                          <p:attrName>fillcolor</p:attrName>
                                        </p:attrNameLst>
                                      </p:cBhvr>
                                      <p:to>
                                        <a:srgbClr val="9BBB59"/>
                                      </p:to>
                                    </p:animClr>
                                    <p:set>
                                      <p:cBhvr>
                                        <p:cTn id="143" dur="100" fill="hold"/>
                                        <p:tgtEl>
                                          <p:spTgt spid="422"/>
                                        </p:tgtEl>
                                        <p:attrNameLst>
                                          <p:attrName>fill.type</p:attrName>
                                        </p:attrNameLst>
                                      </p:cBhvr>
                                      <p:to>
                                        <p:strVal val="solid"/>
                                      </p:to>
                                    </p:set>
                                    <p:set>
                                      <p:cBhvr>
                                        <p:cTn id="144" dur="100" fill="hold"/>
                                        <p:tgtEl>
                                          <p:spTgt spid="422"/>
                                        </p:tgtEl>
                                        <p:attrNameLst>
                                          <p:attrName>fill.on</p:attrName>
                                        </p:attrNameLst>
                                      </p:cBhvr>
                                      <p:to>
                                        <p:strVal val="true"/>
                                      </p:to>
                                    </p:set>
                                  </p:childTnLst>
                                </p:cTn>
                              </p:par>
                              <p:par>
                                <p:cTn id="145" presetID="1" presetClass="emph" presetSubtype="2" fill="hold" nodeType="withEffect">
                                  <p:stCondLst>
                                    <p:cond delay="0"/>
                                  </p:stCondLst>
                                  <p:childTnLst>
                                    <p:animClr clrSpc="rgb" dir="cw">
                                      <p:cBhvr>
                                        <p:cTn id="146" dur="100" fill="hold"/>
                                        <p:tgtEl>
                                          <p:spTgt spid="440"/>
                                        </p:tgtEl>
                                        <p:attrNameLst>
                                          <p:attrName>fillcolor</p:attrName>
                                        </p:attrNameLst>
                                      </p:cBhvr>
                                      <p:to>
                                        <a:srgbClr val="9BBB59"/>
                                      </p:to>
                                    </p:animClr>
                                    <p:set>
                                      <p:cBhvr>
                                        <p:cTn id="147" dur="100" fill="hold"/>
                                        <p:tgtEl>
                                          <p:spTgt spid="440"/>
                                        </p:tgtEl>
                                        <p:attrNameLst>
                                          <p:attrName>fill.type</p:attrName>
                                        </p:attrNameLst>
                                      </p:cBhvr>
                                      <p:to>
                                        <p:strVal val="solid"/>
                                      </p:to>
                                    </p:set>
                                    <p:set>
                                      <p:cBhvr>
                                        <p:cTn id="148" dur="100" fill="hold"/>
                                        <p:tgtEl>
                                          <p:spTgt spid="440"/>
                                        </p:tgtEl>
                                        <p:attrNameLst>
                                          <p:attrName>fill.on</p:attrName>
                                        </p:attrNameLst>
                                      </p:cBhvr>
                                      <p:to>
                                        <p:strVal val="true"/>
                                      </p:to>
                                    </p:set>
                                  </p:childTnLst>
                                </p:cTn>
                              </p:par>
                              <p:par>
                                <p:cTn id="149" presetID="1" presetClass="emph" presetSubtype="2" fill="hold" nodeType="withEffect">
                                  <p:stCondLst>
                                    <p:cond delay="0"/>
                                  </p:stCondLst>
                                  <p:childTnLst>
                                    <p:animClr clrSpc="rgb" dir="cw">
                                      <p:cBhvr>
                                        <p:cTn id="150" dur="100" fill="hold"/>
                                        <p:tgtEl>
                                          <p:spTgt spid="457"/>
                                        </p:tgtEl>
                                        <p:attrNameLst>
                                          <p:attrName>fillcolor</p:attrName>
                                        </p:attrNameLst>
                                      </p:cBhvr>
                                      <p:to>
                                        <a:srgbClr val="9BBB59"/>
                                      </p:to>
                                    </p:animClr>
                                    <p:set>
                                      <p:cBhvr>
                                        <p:cTn id="151" dur="100" fill="hold"/>
                                        <p:tgtEl>
                                          <p:spTgt spid="457"/>
                                        </p:tgtEl>
                                        <p:attrNameLst>
                                          <p:attrName>fill.type</p:attrName>
                                        </p:attrNameLst>
                                      </p:cBhvr>
                                      <p:to>
                                        <p:strVal val="solid"/>
                                      </p:to>
                                    </p:set>
                                    <p:set>
                                      <p:cBhvr>
                                        <p:cTn id="152" dur="100" fill="hold"/>
                                        <p:tgtEl>
                                          <p:spTgt spid="457"/>
                                        </p:tgtEl>
                                        <p:attrNameLst>
                                          <p:attrName>fill.on</p:attrName>
                                        </p:attrNameLst>
                                      </p:cBhvr>
                                      <p:to>
                                        <p:strVal val="true"/>
                                      </p:to>
                                    </p:set>
                                  </p:childTnLst>
                                </p:cTn>
                              </p:par>
                              <p:par>
                                <p:cTn id="153" presetID="1" presetClass="emph" presetSubtype="2" fill="hold" nodeType="withEffect">
                                  <p:stCondLst>
                                    <p:cond delay="0"/>
                                  </p:stCondLst>
                                  <p:childTnLst>
                                    <p:animClr clrSpc="rgb" dir="cw">
                                      <p:cBhvr>
                                        <p:cTn id="154" dur="100" fill="hold"/>
                                        <p:tgtEl>
                                          <p:spTgt spid="439"/>
                                        </p:tgtEl>
                                        <p:attrNameLst>
                                          <p:attrName>fillcolor</p:attrName>
                                        </p:attrNameLst>
                                      </p:cBhvr>
                                      <p:to>
                                        <a:srgbClr val="9BBB59"/>
                                      </p:to>
                                    </p:animClr>
                                    <p:set>
                                      <p:cBhvr>
                                        <p:cTn id="155" dur="100" fill="hold"/>
                                        <p:tgtEl>
                                          <p:spTgt spid="439"/>
                                        </p:tgtEl>
                                        <p:attrNameLst>
                                          <p:attrName>fill.type</p:attrName>
                                        </p:attrNameLst>
                                      </p:cBhvr>
                                      <p:to>
                                        <p:strVal val="solid"/>
                                      </p:to>
                                    </p:set>
                                    <p:set>
                                      <p:cBhvr>
                                        <p:cTn id="156" dur="100" fill="hold"/>
                                        <p:tgtEl>
                                          <p:spTgt spid="439"/>
                                        </p:tgtEl>
                                        <p:attrNameLst>
                                          <p:attrName>fill.on</p:attrName>
                                        </p:attrNameLst>
                                      </p:cBhvr>
                                      <p:to>
                                        <p:strVal val="true"/>
                                      </p:to>
                                    </p:set>
                                  </p:childTnLst>
                                </p:cTn>
                              </p:par>
                              <p:par>
                                <p:cTn id="157" presetID="1" presetClass="emph" presetSubtype="2" fill="hold" nodeType="withEffect">
                                  <p:stCondLst>
                                    <p:cond delay="0"/>
                                  </p:stCondLst>
                                  <p:childTnLst>
                                    <p:animClr clrSpc="rgb" dir="cw">
                                      <p:cBhvr>
                                        <p:cTn id="158" dur="100" fill="hold"/>
                                        <p:tgtEl>
                                          <p:spTgt spid="404"/>
                                        </p:tgtEl>
                                        <p:attrNameLst>
                                          <p:attrName>fillcolor</p:attrName>
                                        </p:attrNameLst>
                                      </p:cBhvr>
                                      <p:to>
                                        <a:srgbClr val="8064A2"/>
                                      </p:to>
                                    </p:animClr>
                                    <p:set>
                                      <p:cBhvr>
                                        <p:cTn id="159" dur="100" fill="hold"/>
                                        <p:tgtEl>
                                          <p:spTgt spid="404"/>
                                        </p:tgtEl>
                                        <p:attrNameLst>
                                          <p:attrName>fill.type</p:attrName>
                                        </p:attrNameLst>
                                      </p:cBhvr>
                                      <p:to>
                                        <p:strVal val="solid"/>
                                      </p:to>
                                    </p:set>
                                    <p:set>
                                      <p:cBhvr>
                                        <p:cTn id="160" dur="100" fill="hold"/>
                                        <p:tgtEl>
                                          <p:spTgt spid="404"/>
                                        </p:tgtEl>
                                        <p:attrNameLst>
                                          <p:attrName>fill.on</p:attrName>
                                        </p:attrNameLst>
                                      </p:cBhvr>
                                      <p:to>
                                        <p:strVal val="true"/>
                                      </p:to>
                                    </p:set>
                                  </p:childTnLst>
                                </p:cTn>
                              </p:par>
                              <p:par>
                                <p:cTn id="161" presetID="1" presetClass="emph" presetSubtype="2" fill="hold" nodeType="withEffect">
                                  <p:stCondLst>
                                    <p:cond delay="0"/>
                                  </p:stCondLst>
                                  <p:childTnLst>
                                    <p:animClr clrSpc="rgb" dir="cw">
                                      <p:cBhvr>
                                        <p:cTn id="162" dur="100" fill="hold"/>
                                        <p:tgtEl>
                                          <p:spTgt spid="386"/>
                                        </p:tgtEl>
                                        <p:attrNameLst>
                                          <p:attrName>fillcolor</p:attrName>
                                        </p:attrNameLst>
                                      </p:cBhvr>
                                      <p:to>
                                        <a:srgbClr val="8064A2"/>
                                      </p:to>
                                    </p:animClr>
                                    <p:set>
                                      <p:cBhvr>
                                        <p:cTn id="163" dur="100" fill="hold"/>
                                        <p:tgtEl>
                                          <p:spTgt spid="386"/>
                                        </p:tgtEl>
                                        <p:attrNameLst>
                                          <p:attrName>fill.type</p:attrName>
                                        </p:attrNameLst>
                                      </p:cBhvr>
                                      <p:to>
                                        <p:strVal val="solid"/>
                                      </p:to>
                                    </p:set>
                                    <p:set>
                                      <p:cBhvr>
                                        <p:cTn id="164" dur="100" fill="hold"/>
                                        <p:tgtEl>
                                          <p:spTgt spid="386"/>
                                        </p:tgtEl>
                                        <p:attrNameLst>
                                          <p:attrName>fill.on</p:attrName>
                                        </p:attrNameLst>
                                      </p:cBhvr>
                                      <p:to>
                                        <p:strVal val="true"/>
                                      </p:to>
                                    </p:set>
                                  </p:childTnLst>
                                </p:cTn>
                              </p:par>
                              <p:par>
                                <p:cTn id="165" presetID="1" presetClass="emph" presetSubtype="2" fill="hold" nodeType="withEffect">
                                  <p:stCondLst>
                                    <p:cond delay="0"/>
                                  </p:stCondLst>
                                  <p:childTnLst>
                                    <p:animClr clrSpc="rgb" dir="cw">
                                      <p:cBhvr>
                                        <p:cTn id="166" dur="100" fill="hold"/>
                                        <p:tgtEl>
                                          <p:spTgt spid="403"/>
                                        </p:tgtEl>
                                        <p:attrNameLst>
                                          <p:attrName>fillcolor</p:attrName>
                                        </p:attrNameLst>
                                      </p:cBhvr>
                                      <p:to>
                                        <a:srgbClr val="8064A2"/>
                                      </p:to>
                                    </p:animClr>
                                    <p:set>
                                      <p:cBhvr>
                                        <p:cTn id="167" dur="100" fill="hold"/>
                                        <p:tgtEl>
                                          <p:spTgt spid="403"/>
                                        </p:tgtEl>
                                        <p:attrNameLst>
                                          <p:attrName>fill.type</p:attrName>
                                        </p:attrNameLst>
                                      </p:cBhvr>
                                      <p:to>
                                        <p:strVal val="solid"/>
                                      </p:to>
                                    </p:set>
                                    <p:set>
                                      <p:cBhvr>
                                        <p:cTn id="168" dur="100" fill="hold"/>
                                        <p:tgtEl>
                                          <p:spTgt spid="403"/>
                                        </p:tgtEl>
                                        <p:attrNameLst>
                                          <p:attrName>fill.on</p:attrName>
                                        </p:attrNameLst>
                                      </p:cBhvr>
                                      <p:to>
                                        <p:strVal val="true"/>
                                      </p:to>
                                    </p:set>
                                  </p:childTnLst>
                                </p:cTn>
                              </p:par>
                              <p:par>
                                <p:cTn id="169" presetID="1" presetClass="emph" presetSubtype="2" fill="hold" nodeType="withEffect">
                                  <p:stCondLst>
                                    <p:cond delay="0"/>
                                  </p:stCondLst>
                                  <p:childTnLst>
                                    <p:animClr clrSpc="rgb" dir="cw">
                                      <p:cBhvr>
                                        <p:cTn id="170" dur="100" fill="hold"/>
                                        <p:tgtEl>
                                          <p:spTgt spid="421"/>
                                        </p:tgtEl>
                                        <p:attrNameLst>
                                          <p:attrName>fillcolor</p:attrName>
                                        </p:attrNameLst>
                                      </p:cBhvr>
                                      <p:to>
                                        <a:srgbClr val="8064A2"/>
                                      </p:to>
                                    </p:animClr>
                                    <p:set>
                                      <p:cBhvr>
                                        <p:cTn id="171" dur="100" fill="hold"/>
                                        <p:tgtEl>
                                          <p:spTgt spid="421"/>
                                        </p:tgtEl>
                                        <p:attrNameLst>
                                          <p:attrName>fill.type</p:attrName>
                                        </p:attrNameLst>
                                      </p:cBhvr>
                                      <p:to>
                                        <p:strVal val="solid"/>
                                      </p:to>
                                    </p:set>
                                    <p:set>
                                      <p:cBhvr>
                                        <p:cTn id="172" dur="100" fill="hold"/>
                                        <p:tgtEl>
                                          <p:spTgt spid="421"/>
                                        </p:tgtEl>
                                        <p:attrNameLst>
                                          <p:attrName>fill.on</p:attrName>
                                        </p:attrNameLst>
                                      </p:cBhvr>
                                      <p:to>
                                        <p:strVal val="true"/>
                                      </p:to>
                                    </p:set>
                                  </p:childTnLst>
                                </p:cTn>
                              </p:par>
                            </p:childTnLst>
                          </p:cTn>
                        </p:par>
                      </p:childTnLst>
                    </p:cTn>
                  </p:par>
                  <p:par>
                    <p:cTn id="173" fill="hold">
                      <p:stCondLst>
                        <p:cond delay="indefinite"/>
                      </p:stCondLst>
                      <p:childTnLst>
                        <p:par>
                          <p:cTn id="174" fill="hold">
                            <p:stCondLst>
                              <p:cond delay="0"/>
                            </p:stCondLst>
                            <p:childTnLst>
                              <p:par>
                                <p:cTn id="175" presetID="1" presetClass="emph" presetSubtype="2" fill="hold" nodeType="clickEffect">
                                  <p:stCondLst>
                                    <p:cond delay="0"/>
                                  </p:stCondLst>
                                  <p:childTnLst>
                                    <p:animClr clrSpc="rgb" dir="cw">
                                      <p:cBhvr>
                                        <p:cTn id="176" dur="100" fill="hold"/>
                                        <p:tgtEl>
                                          <p:spTgt spid="404"/>
                                        </p:tgtEl>
                                        <p:attrNameLst>
                                          <p:attrName>fillcolor</p:attrName>
                                        </p:attrNameLst>
                                      </p:cBhvr>
                                      <p:to>
                                        <a:srgbClr val="9BBB59"/>
                                      </p:to>
                                    </p:animClr>
                                    <p:set>
                                      <p:cBhvr>
                                        <p:cTn id="177" dur="100" fill="hold"/>
                                        <p:tgtEl>
                                          <p:spTgt spid="404"/>
                                        </p:tgtEl>
                                        <p:attrNameLst>
                                          <p:attrName>fill.type</p:attrName>
                                        </p:attrNameLst>
                                      </p:cBhvr>
                                      <p:to>
                                        <p:strVal val="solid"/>
                                      </p:to>
                                    </p:set>
                                    <p:set>
                                      <p:cBhvr>
                                        <p:cTn id="178" dur="100" fill="hold"/>
                                        <p:tgtEl>
                                          <p:spTgt spid="404"/>
                                        </p:tgtEl>
                                        <p:attrNameLst>
                                          <p:attrName>fill.on</p:attrName>
                                        </p:attrNameLst>
                                      </p:cBhvr>
                                      <p:to>
                                        <p:strVal val="true"/>
                                      </p:to>
                                    </p:set>
                                  </p:childTnLst>
                                </p:cTn>
                              </p:par>
                              <p:par>
                                <p:cTn id="179" presetID="1" presetClass="emph" presetSubtype="2" fill="hold" nodeType="withEffect">
                                  <p:stCondLst>
                                    <p:cond delay="0"/>
                                  </p:stCondLst>
                                  <p:childTnLst>
                                    <p:animClr clrSpc="rgb" dir="cw">
                                      <p:cBhvr>
                                        <p:cTn id="180" dur="100" fill="hold"/>
                                        <p:tgtEl>
                                          <p:spTgt spid="386"/>
                                        </p:tgtEl>
                                        <p:attrNameLst>
                                          <p:attrName>fillcolor</p:attrName>
                                        </p:attrNameLst>
                                      </p:cBhvr>
                                      <p:to>
                                        <a:srgbClr val="9BBB59"/>
                                      </p:to>
                                    </p:animClr>
                                    <p:set>
                                      <p:cBhvr>
                                        <p:cTn id="181" dur="100" fill="hold"/>
                                        <p:tgtEl>
                                          <p:spTgt spid="386"/>
                                        </p:tgtEl>
                                        <p:attrNameLst>
                                          <p:attrName>fill.type</p:attrName>
                                        </p:attrNameLst>
                                      </p:cBhvr>
                                      <p:to>
                                        <p:strVal val="solid"/>
                                      </p:to>
                                    </p:set>
                                    <p:set>
                                      <p:cBhvr>
                                        <p:cTn id="182" dur="100" fill="hold"/>
                                        <p:tgtEl>
                                          <p:spTgt spid="386"/>
                                        </p:tgtEl>
                                        <p:attrNameLst>
                                          <p:attrName>fill.on</p:attrName>
                                        </p:attrNameLst>
                                      </p:cBhvr>
                                      <p:to>
                                        <p:strVal val="true"/>
                                      </p:to>
                                    </p:set>
                                  </p:childTnLst>
                                </p:cTn>
                              </p:par>
                              <p:par>
                                <p:cTn id="183" presetID="1" presetClass="emph" presetSubtype="2" fill="hold" nodeType="withEffect">
                                  <p:stCondLst>
                                    <p:cond delay="0"/>
                                  </p:stCondLst>
                                  <p:childTnLst>
                                    <p:animClr clrSpc="rgb" dir="cw">
                                      <p:cBhvr>
                                        <p:cTn id="184" dur="100" fill="hold"/>
                                        <p:tgtEl>
                                          <p:spTgt spid="403"/>
                                        </p:tgtEl>
                                        <p:attrNameLst>
                                          <p:attrName>fillcolor</p:attrName>
                                        </p:attrNameLst>
                                      </p:cBhvr>
                                      <p:to>
                                        <a:srgbClr val="9BBB59"/>
                                      </p:to>
                                    </p:animClr>
                                    <p:set>
                                      <p:cBhvr>
                                        <p:cTn id="185" dur="100" fill="hold"/>
                                        <p:tgtEl>
                                          <p:spTgt spid="403"/>
                                        </p:tgtEl>
                                        <p:attrNameLst>
                                          <p:attrName>fill.type</p:attrName>
                                        </p:attrNameLst>
                                      </p:cBhvr>
                                      <p:to>
                                        <p:strVal val="solid"/>
                                      </p:to>
                                    </p:set>
                                    <p:set>
                                      <p:cBhvr>
                                        <p:cTn id="186" dur="100" fill="hold"/>
                                        <p:tgtEl>
                                          <p:spTgt spid="403"/>
                                        </p:tgtEl>
                                        <p:attrNameLst>
                                          <p:attrName>fill.on</p:attrName>
                                        </p:attrNameLst>
                                      </p:cBhvr>
                                      <p:to>
                                        <p:strVal val="true"/>
                                      </p:to>
                                    </p:set>
                                  </p:childTnLst>
                                </p:cTn>
                              </p:par>
                              <p:par>
                                <p:cTn id="187" presetID="1" presetClass="emph" presetSubtype="2" fill="hold" nodeType="withEffect">
                                  <p:stCondLst>
                                    <p:cond delay="0"/>
                                  </p:stCondLst>
                                  <p:childTnLst>
                                    <p:animClr clrSpc="rgb" dir="cw">
                                      <p:cBhvr>
                                        <p:cTn id="188" dur="100" fill="hold"/>
                                        <p:tgtEl>
                                          <p:spTgt spid="421"/>
                                        </p:tgtEl>
                                        <p:attrNameLst>
                                          <p:attrName>fillcolor</p:attrName>
                                        </p:attrNameLst>
                                      </p:cBhvr>
                                      <p:to>
                                        <a:srgbClr val="9BBB59"/>
                                      </p:to>
                                    </p:animClr>
                                    <p:set>
                                      <p:cBhvr>
                                        <p:cTn id="189" dur="100" fill="hold"/>
                                        <p:tgtEl>
                                          <p:spTgt spid="421"/>
                                        </p:tgtEl>
                                        <p:attrNameLst>
                                          <p:attrName>fill.type</p:attrName>
                                        </p:attrNameLst>
                                      </p:cBhvr>
                                      <p:to>
                                        <p:strVal val="solid"/>
                                      </p:to>
                                    </p:set>
                                    <p:set>
                                      <p:cBhvr>
                                        <p:cTn id="190" dur="100" fill="hold"/>
                                        <p:tgtEl>
                                          <p:spTgt spid="421"/>
                                        </p:tgtEl>
                                        <p:attrNameLst>
                                          <p:attrName>fill.on</p:attrName>
                                        </p:attrNameLst>
                                      </p:cBhvr>
                                      <p:to>
                                        <p:strVal val="true"/>
                                      </p:to>
                                    </p:set>
                                  </p:childTnLst>
                                </p:cTn>
                              </p:par>
                              <p:par>
                                <p:cTn id="191" presetID="1" presetClass="emph" presetSubtype="2" fill="hold" nodeType="withEffect">
                                  <p:stCondLst>
                                    <p:cond delay="0"/>
                                  </p:stCondLst>
                                  <p:childTnLst>
                                    <p:animClr clrSpc="rgb" dir="cw">
                                      <p:cBhvr>
                                        <p:cTn id="192" dur="100" fill="hold"/>
                                        <p:tgtEl>
                                          <p:spTgt spid="347"/>
                                        </p:tgtEl>
                                        <p:attrNameLst>
                                          <p:attrName>fillcolor</p:attrName>
                                        </p:attrNameLst>
                                      </p:cBhvr>
                                      <p:to>
                                        <a:srgbClr val="8064A2"/>
                                      </p:to>
                                    </p:animClr>
                                    <p:set>
                                      <p:cBhvr>
                                        <p:cTn id="193" dur="100" fill="hold"/>
                                        <p:tgtEl>
                                          <p:spTgt spid="347"/>
                                        </p:tgtEl>
                                        <p:attrNameLst>
                                          <p:attrName>fill.type</p:attrName>
                                        </p:attrNameLst>
                                      </p:cBhvr>
                                      <p:to>
                                        <p:strVal val="solid"/>
                                      </p:to>
                                    </p:set>
                                    <p:set>
                                      <p:cBhvr>
                                        <p:cTn id="194" dur="100" fill="hold"/>
                                        <p:tgtEl>
                                          <p:spTgt spid="347"/>
                                        </p:tgtEl>
                                        <p:attrNameLst>
                                          <p:attrName>fill.on</p:attrName>
                                        </p:attrNameLst>
                                      </p:cBhvr>
                                      <p:to>
                                        <p:strVal val="true"/>
                                      </p:to>
                                    </p:set>
                                  </p:childTnLst>
                                </p:cTn>
                              </p:par>
                              <p:par>
                                <p:cTn id="195" presetID="1" presetClass="emph" presetSubtype="2" fill="hold" nodeType="withEffect">
                                  <p:stCondLst>
                                    <p:cond delay="0"/>
                                  </p:stCondLst>
                                  <p:childTnLst>
                                    <p:animClr clrSpc="rgb" dir="cw">
                                      <p:cBhvr>
                                        <p:cTn id="196" dur="100" fill="hold"/>
                                        <p:tgtEl>
                                          <p:spTgt spid="368"/>
                                        </p:tgtEl>
                                        <p:attrNameLst>
                                          <p:attrName>fillcolor</p:attrName>
                                        </p:attrNameLst>
                                      </p:cBhvr>
                                      <p:to>
                                        <a:srgbClr val="8064A2"/>
                                      </p:to>
                                    </p:animClr>
                                    <p:set>
                                      <p:cBhvr>
                                        <p:cTn id="197" dur="100" fill="hold"/>
                                        <p:tgtEl>
                                          <p:spTgt spid="368"/>
                                        </p:tgtEl>
                                        <p:attrNameLst>
                                          <p:attrName>fill.type</p:attrName>
                                        </p:attrNameLst>
                                      </p:cBhvr>
                                      <p:to>
                                        <p:strVal val="solid"/>
                                      </p:to>
                                    </p:set>
                                    <p:set>
                                      <p:cBhvr>
                                        <p:cTn id="198" dur="100" fill="hold"/>
                                        <p:tgtEl>
                                          <p:spTgt spid="368"/>
                                        </p:tgtEl>
                                        <p:attrNameLst>
                                          <p:attrName>fill.on</p:attrName>
                                        </p:attrNameLst>
                                      </p:cBhvr>
                                      <p:to>
                                        <p:strVal val="true"/>
                                      </p:to>
                                    </p:set>
                                  </p:childTnLst>
                                </p:cTn>
                              </p:par>
                              <p:par>
                                <p:cTn id="199" presetID="1" presetClass="emph" presetSubtype="2" fill="hold" nodeType="withEffect">
                                  <p:stCondLst>
                                    <p:cond delay="0"/>
                                  </p:stCondLst>
                                  <p:childTnLst>
                                    <p:animClr clrSpc="rgb" dir="cw">
                                      <p:cBhvr>
                                        <p:cTn id="200" dur="100" fill="hold"/>
                                        <p:tgtEl>
                                          <p:spTgt spid="385"/>
                                        </p:tgtEl>
                                        <p:attrNameLst>
                                          <p:attrName>fillcolor</p:attrName>
                                        </p:attrNameLst>
                                      </p:cBhvr>
                                      <p:to>
                                        <a:srgbClr val="8064A2"/>
                                      </p:to>
                                    </p:animClr>
                                    <p:set>
                                      <p:cBhvr>
                                        <p:cTn id="201" dur="100" fill="hold"/>
                                        <p:tgtEl>
                                          <p:spTgt spid="385"/>
                                        </p:tgtEl>
                                        <p:attrNameLst>
                                          <p:attrName>fill.type</p:attrName>
                                        </p:attrNameLst>
                                      </p:cBhvr>
                                      <p:to>
                                        <p:strVal val="solid"/>
                                      </p:to>
                                    </p:set>
                                    <p:set>
                                      <p:cBhvr>
                                        <p:cTn id="202" dur="100" fill="hold"/>
                                        <p:tgtEl>
                                          <p:spTgt spid="385"/>
                                        </p:tgtEl>
                                        <p:attrNameLst>
                                          <p:attrName>fill.on</p:attrName>
                                        </p:attrNameLst>
                                      </p:cBhvr>
                                      <p:to>
                                        <p:strVal val="true"/>
                                      </p:to>
                                    </p:set>
                                  </p:childTnLst>
                                </p:cTn>
                              </p:par>
                              <p:par>
                                <p:cTn id="203" presetID="1" presetClass="emph" presetSubtype="2" fill="hold" nodeType="withEffect">
                                  <p:stCondLst>
                                    <p:cond delay="0"/>
                                  </p:stCondLst>
                                  <p:childTnLst>
                                    <p:animClr clrSpc="rgb" dir="cw">
                                      <p:cBhvr>
                                        <p:cTn id="204" dur="100" fill="hold"/>
                                        <p:tgtEl>
                                          <p:spTgt spid="367"/>
                                        </p:tgtEl>
                                        <p:attrNameLst>
                                          <p:attrName>fillcolor</p:attrName>
                                        </p:attrNameLst>
                                      </p:cBhvr>
                                      <p:to>
                                        <a:srgbClr val="8064A2"/>
                                      </p:to>
                                    </p:animClr>
                                    <p:set>
                                      <p:cBhvr>
                                        <p:cTn id="205" dur="100" fill="hold"/>
                                        <p:tgtEl>
                                          <p:spTgt spid="367"/>
                                        </p:tgtEl>
                                        <p:attrNameLst>
                                          <p:attrName>fill.type</p:attrName>
                                        </p:attrNameLst>
                                      </p:cBhvr>
                                      <p:to>
                                        <p:strVal val="solid"/>
                                      </p:to>
                                    </p:set>
                                    <p:set>
                                      <p:cBhvr>
                                        <p:cTn id="206" dur="100" fill="hold"/>
                                        <p:tgtEl>
                                          <p:spTgt spid="367"/>
                                        </p:tgtEl>
                                        <p:attrNameLst>
                                          <p:attrName>fill.on</p:attrName>
                                        </p:attrNameLst>
                                      </p:cBhvr>
                                      <p:to>
                                        <p:strVal val="true"/>
                                      </p:to>
                                    </p:set>
                                  </p:childTnLst>
                                </p:cTn>
                              </p:par>
                            </p:childTnLst>
                          </p:cTn>
                        </p:par>
                      </p:childTnLst>
                    </p:cTn>
                  </p:par>
                  <p:par>
                    <p:cTn id="207" fill="hold">
                      <p:stCondLst>
                        <p:cond delay="indefinite"/>
                      </p:stCondLst>
                      <p:childTnLst>
                        <p:par>
                          <p:cTn id="208" fill="hold">
                            <p:stCondLst>
                              <p:cond delay="0"/>
                            </p:stCondLst>
                            <p:childTnLst>
                              <p:par>
                                <p:cTn id="209" presetID="1" presetClass="emph" presetSubtype="2" fill="hold" nodeType="clickEffect">
                                  <p:stCondLst>
                                    <p:cond delay="0"/>
                                  </p:stCondLst>
                                  <p:childTnLst>
                                    <p:animClr clrSpc="rgb" dir="cw">
                                      <p:cBhvr>
                                        <p:cTn id="210" dur="100" fill="hold"/>
                                        <p:tgtEl>
                                          <p:spTgt spid="790"/>
                                        </p:tgtEl>
                                        <p:attrNameLst>
                                          <p:attrName>fillcolor</p:attrName>
                                        </p:attrNameLst>
                                      </p:cBhvr>
                                      <p:to>
                                        <a:srgbClr val="8064A2"/>
                                      </p:to>
                                    </p:animClr>
                                    <p:set>
                                      <p:cBhvr>
                                        <p:cTn id="211" dur="100" fill="hold"/>
                                        <p:tgtEl>
                                          <p:spTgt spid="790"/>
                                        </p:tgtEl>
                                        <p:attrNameLst>
                                          <p:attrName>fill.type</p:attrName>
                                        </p:attrNameLst>
                                      </p:cBhvr>
                                      <p:to>
                                        <p:strVal val="solid"/>
                                      </p:to>
                                    </p:set>
                                    <p:set>
                                      <p:cBhvr>
                                        <p:cTn id="212" dur="100" fill="hold"/>
                                        <p:tgtEl>
                                          <p:spTgt spid="790"/>
                                        </p:tgtEl>
                                        <p:attrNameLst>
                                          <p:attrName>fill.on</p:attrName>
                                        </p:attrNameLst>
                                      </p:cBhvr>
                                      <p:to>
                                        <p:strVal val="true"/>
                                      </p:to>
                                    </p:set>
                                  </p:childTnLst>
                                </p:cTn>
                              </p:par>
                              <p:par>
                                <p:cTn id="213" presetID="1" presetClass="emph" presetSubtype="2" fill="hold" nodeType="withEffect">
                                  <p:stCondLst>
                                    <p:cond delay="0"/>
                                  </p:stCondLst>
                                  <p:childTnLst>
                                    <p:animClr clrSpc="rgb" dir="cw">
                                      <p:cBhvr>
                                        <p:cTn id="214" dur="100" fill="hold"/>
                                        <p:tgtEl>
                                          <p:spTgt spid="772"/>
                                        </p:tgtEl>
                                        <p:attrNameLst>
                                          <p:attrName>fillcolor</p:attrName>
                                        </p:attrNameLst>
                                      </p:cBhvr>
                                      <p:to>
                                        <a:srgbClr val="8064A2"/>
                                      </p:to>
                                    </p:animClr>
                                    <p:set>
                                      <p:cBhvr>
                                        <p:cTn id="215" dur="100" fill="hold"/>
                                        <p:tgtEl>
                                          <p:spTgt spid="772"/>
                                        </p:tgtEl>
                                        <p:attrNameLst>
                                          <p:attrName>fill.type</p:attrName>
                                        </p:attrNameLst>
                                      </p:cBhvr>
                                      <p:to>
                                        <p:strVal val="solid"/>
                                      </p:to>
                                    </p:set>
                                    <p:set>
                                      <p:cBhvr>
                                        <p:cTn id="216" dur="100" fill="hold"/>
                                        <p:tgtEl>
                                          <p:spTgt spid="772"/>
                                        </p:tgtEl>
                                        <p:attrNameLst>
                                          <p:attrName>fill.on</p:attrName>
                                        </p:attrNameLst>
                                      </p:cBhvr>
                                      <p:to>
                                        <p:strVal val="true"/>
                                      </p:to>
                                    </p:set>
                                  </p:childTnLst>
                                </p:cTn>
                              </p:par>
                              <p:par>
                                <p:cTn id="217" presetID="1" presetClass="emph" presetSubtype="2" fill="hold" nodeType="withEffect">
                                  <p:stCondLst>
                                    <p:cond delay="0"/>
                                  </p:stCondLst>
                                  <p:childTnLst>
                                    <p:animClr clrSpc="rgb" dir="cw">
                                      <p:cBhvr>
                                        <p:cTn id="218" dur="100" fill="hold"/>
                                        <p:tgtEl>
                                          <p:spTgt spid="789"/>
                                        </p:tgtEl>
                                        <p:attrNameLst>
                                          <p:attrName>fillcolor</p:attrName>
                                        </p:attrNameLst>
                                      </p:cBhvr>
                                      <p:to>
                                        <a:srgbClr val="8064A2"/>
                                      </p:to>
                                    </p:animClr>
                                    <p:set>
                                      <p:cBhvr>
                                        <p:cTn id="219" dur="100" fill="hold"/>
                                        <p:tgtEl>
                                          <p:spTgt spid="789"/>
                                        </p:tgtEl>
                                        <p:attrNameLst>
                                          <p:attrName>fill.type</p:attrName>
                                        </p:attrNameLst>
                                      </p:cBhvr>
                                      <p:to>
                                        <p:strVal val="solid"/>
                                      </p:to>
                                    </p:set>
                                    <p:set>
                                      <p:cBhvr>
                                        <p:cTn id="220" dur="100" fill="hold"/>
                                        <p:tgtEl>
                                          <p:spTgt spid="789"/>
                                        </p:tgtEl>
                                        <p:attrNameLst>
                                          <p:attrName>fill.on</p:attrName>
                                        </p:attrNameLst>
                                      </p:cBhvr>
                                      <p:to>
                                        <p:strVal val="true"/>
                                      </p:to>
                                    </p:set>
                                  </p:childTnLst>
                                </p:cTn>
                              </p:par>
                              <p:par>
                                <p:cTn id="221" presetID="1" presetClass="emph" presetSubtype="2" fill="hold" nodeType="withEffect">
                                  <p:stCondLst>
                                    <p:cond delay="0"/>
                                  </p:stCondLst>
                                  <p:childTnLst>
                                    <p:animClr clrSpc="rgb" dir="cw">
                                      <p:cBhvr>
                                        <p:cTn id="222" dur="100" fill="hold"/>
                                        <p:tgtEl>
                                          <p:spTgt spid="807"/>
                                        </p:tgtEl>
                                        <p:attrNameLst>
                                          <p:attrName>fillcolor</p:attrName>
                                        </p:attrNameLst>
                                      </p:cBhvr>
                                      <p:to>
                                        <a:srgbClr val="8064A2"/>
                                      </p:to>
                                    </p:animClr>
                                    <p:set>
                                      <p:cBhvr>
                                        <p:cTn id="223" dur="100" fill="hold"/>
                                        <p:tgtEl>
                                          <p:spTgt spid="807"/>
                                        </p:tgtEl>
                                        <p:attrNameLst>
                                          <p:attrName>fill.type</p:attrName>
                                        </p:attrNameLst>
                                      </p:cBhvr>
                                      <p:to>
                                        <p:strVal val="solid"/>
                                      </p:to>
                                    </p:set>
                                    <p:set>
                                      <p:cBhvr>
                                        <p:cTn id="224" dur="100" fill="hold"/>
                                        <p:tgtEl>
                                          <p:spTgt spid="807"/>
                                        </p:tgtEl>
                                        <p:attrNameLst>
                                          <p:attrName>fill.on</p:attrName>
                                        </p:attrNameLst>
                                      </p:cBhvr>
                                      <p:to>
                                        <p:strVal val="true"/>
                                      </p:to>
                                    </p:set>
                                  </p:childTnLst>
                                </p:cTn>
                              </p:par>
                              <p:par>
                                <p:cTn id="225" presetID="1" presetClass="emph" presetSubtype="2" fill="hold" nodeType="withEffect">
                                  <p:stCondLst>
                                    <p:cond delay="0"/>
                                  </p:stCondLst>
                                  <p:childTnLst>
                                    <p:animClr clrSpc="rgb" dir="cw">
                                      <p:cBhvr>
                                        <p:cTn id="226" dur="100" fill="hold"/>
                                        <p:tgtEl>
                                          <p:spTgt spid="347"/>
                                        </p:tgtEl>
                                        <p:attrNameLst>
                                          <p:attrName>fillcolor</p:attrName>
                                        </p:attrNameLst>
                                      </p:cBhvr>
                                      <p:to>
                                        <a:srgbClr val="9BBB59"/>
                                      </p:to>
                                    </p:animClr>
                                    <p:set>
                                      <p:cBhvr>
                                        <p:cTn id="227" dur="100" fill="hold"/>
                                        <p:tgtEl>
                                          <p:spTgt spid="347"/>
                                        </p:tgtEl>
                                        <p:attrNameLst>
                                          <p:attrName>fill.type</p:attrName>
                                        </p:attrNameLst>
                                      </p:cBhvr>
                                      <p:to>
                                        <p:strVal val="solid"/>
                                      </p:to>
                                    </p:set>
                                    <p:set>
                                      <p:cBhvr>
                                        <p:cTn id="228" dur="100" fill="hold"/>
                                        <p:tgtEl>
                                          <p:spTgt spid="347"/>
                                        </p:tgtEl>
                                        <p:attrNameLst>
                                          <p:attrName>fill.on</p:attrName>
                                        </p:attrNameLst>
                                      </p:cBhvr>
                                      <p:to>
                                        <p:strVal val="true"/>
                                      </p:to>
                                    </p:set>
                                  </p:childTnLst>
                                </p:cTn>
                              </p:par>
                              <p:par>
                                <p:cTn id="229" presetID="1" presetClass="emph" presetSubtype="2" fill="hold" nodeType="withEffect">
                                  <p:stCondLst>
                                    <p:cond delay="0"/>
                                  </p:stCondLst>
                                  <p:childTnLst>
                                    <p:animClr clrSpc="rgb" dir="cw">
                                      <p:cBhvr>
                                        <p:cTn id="230" dur="100" fill="hold"/>
                                        <p:tgtEl>
                                          <p:spTgt spid="367"/>
                                        </p:tgtEl>
                                        <p:attrNameLst>
                                          <p:attrName>fillcolor</p:attrName>
                                        </p:attrNameLst>
                                      </p:cBhvr>
                                      <p:to>
                                        <a:srgbClr val="9BBB59"/>
                                      </p:to>
                                    </p:animClr>
                                    <p:set>
                                      <p:cBhvr>
                                        <p:cTn id="231" dur="100" fill="hold"/>
                                        <p:tgtEl>
                                          <p:spTgt spid="367"/>
                                        </p:tgtEl>
                                        <p:attrNameLst>
                                          <p:attrName>fill.type</p:attrName>
                                        </p:attrNameLst>
                                      </p:cBhvr>
                                      <p:to>
                                        <p:strVal val="solid"/>
                                      </p:to>
                                    </p:set>
                                    <p:set>
                                      <p:cBhvr>
                                        <p:cTn id="232" dur="100" fill="hold"/>
                                        <p:tgtEl>
                                          <p:spTgt spid="367"/>
                                        </p:tgtEl>
                                        <p:attrNameLst>
                                          <p:attrName>fill.on</p:attrName>
                                        </p:attrNameLst>
                                      </p:cBhvr>
                                      <p:to>
                                        <p:strVal val="true"/>
                                      </p:to>
                                    </p:set>
                                  </p:childTnLst>
                                </p:cTn>
                              </p:par>
                              <p:par>
                                <p:cTn id="233" presetID="1" presetClass="emph" presetSubtype="2" fill="hold" nodeType="withEffect">
                                  <p:stCondLst>
                                    <p:cond delay="0"/>
                                  </p:stCondLst>
                                  <p:childTnLst>
                                    <p:animClr clrSpc="rgb" dir="cw">
                                      <p:cBhvr>
                                        <p:cTn id="234" dur="100" fill="hold"/>
                                        <p:tgtEl>
                                          <p:spTgt spid="368"/>
                                        </p:tgtEl>
                                        <p:attrNameLst>
                                          <p:attrName>fillcolor</p:attrName>
                                        </p:attrNameLst>
                                      </p:cBhvr>
                                      <p:to>
                                        <a:srgbClr val="9BBB59"/>
                                      </p:to>
                                    </p:animClr>
                                    <p:set>
                                      <p:cBhvr>
                                        <p:cTn id="235" dur="100" fill="hold"/>
                                        <p:tgtEl>
                                          <p:spTgt spid="368"/>
                                        </p:tgtEl>
                                        <p:attrNameLst>
                                          <p:attrName>fill.type</p:attrName>
                                        </p:attrNameLst>
                                      </p:cBhvr>
                                      <p:to>
                                        <p:strVal val="solid"/>
                                      </p:to>
                                    </p:set>
                                    <p:set>
                                      <p:cBhvr>
                                        <p:cTn id="236" dur="100" fill="hold"/>
                                        <p:tgtEl>
                                          <p:spTgt spid="368"/>
                                        </p:tgtEl>
                                        <p:attrNameLst>
                                          <p:attrName>fill.on</p:attrName>
                                        </p:attrNameLst>
                                      </p:cBhvr>
                                      <p:to>
                                        <p:strVal val="true"/>
                                      </p:to>
                                    </p:set>
                                  </p:childTnLst>
                                </p:cTn>
                              </p:par>
                              <p:par>
                                <p:cTn id="237" presetID="1" presetClass="emph" presetSubtype="2" fill="hold" nodeType="withEffect">
                                  <p:stCondLst>
                                    <p:cond delay="0"/>
                                  </p:stCondLst>
                                  <p:childTnLst>
                                    <p:animClr clrSpc="rgb" dir="cw">
                                      <p:cBhvr>
                                        <p:cTn id="238" dur="100" fill="hold"/>
                                        <p:tgtEl>
                                          <p:spTgt spid="385"/>
                                        </p:tgtEl>
                                        <p:attrNameLst>
                                          <p:attrName>fillcolor</p:attrName>
                                        </p:attrNameLst>
                                      </p:cBhvr>
                                      <p:to>
                                        <a:srgbClr val="9BBB59"/>
                                      </p:to>
                                    </p:animClr>
                                    <p:set>
                                      <p:cBhvr>
                                        <p:cTn id="239" dur="100" fill="hold"/>
                                        <p:tgtEl>
                                          <p:spTgt spid="385"/>
                                        </p:tgtEl>
                                        <p:attrNameLst>
                                          <p:attrName>fill.type</p:attrName>
                                        </p:attrNameLst>
                                      </p:cBhvr>
                                      <p:to>
                                        <p:strVal val="solid"/>
                                      </p:to>
                                    </p:set>
                                    <p:set>
                                      <p:cBhvr>
                                        <p:cTn id="240" dur="100" fill="hold"/>
                                        <p:tgtEl>
                                          <p:spTgt spid="385"/>
                                        </p:tgtEl>
                                        <p:attrNameLst>
                                          <p:attrName>fill.on</p:attrName>
                                        </p:attrNameLst>
                                      </p:cBhvr>
                                      <p:to>
                                        <p:strVal val="true"/>
                                      </p:to>
                                    </p:set>
                                  </p:childTnLst>
                                </p:cTn>
                              </p:par>
                            </p:childTnLst>
                          </p:cTn>
                        </p:par>
                      </p:childTnLst>
                    </p:cTn>
                  </p:par>
                  <p:par>
                    <p:cTn id="241" fill="hold">
                      <p:stCondLst>
                        <p:cond delay="indefinite"/>
                      </p:stCondLst>
                      <p:childTnLst>
                        <p:par>
                          <p:cTn id="242" fill="hold">
                            <p:stCondLst>
                              <p:cond delay="0"/>
                            </p:stCondLst>
                            <p:childTnLst>
                              <p:par>
                                <p:cTn id="243" presetID="1" presetClass="emph" presetSubtype="2" fill="hold" nodeType="clickEffect">
                                  <p:stCondLst>
                                    <p:cond delay="0"/>
                                  </p:stCondLst>
                                  <p:childTnLst>
                                    <p:animClr clrSpc="rgb" dir="cw">
                                      <p:cBhvr>
                                        <p:cTn id="244" dur="100" fill="hold"/>
                                        <p:tgtEl>
                                          <p:spTgt spid="790"/>
                                        </p:tgtEl>
                                        <p:attrNameLst>
                                          <p:attrName>fillcolor</p:attrName>
                                        </p:attrNameLst>
                                      </p:cBhvr>
                                      <p:to>
                                        <a:srgbClr val="9BBB59"/>
                                      </p:to>
                                    </p:animClr>
                                    <p:set>
                                      <p:cBhvr>
                                        <p:cTn id="245" dur="100" fill="hold"/>
                                        <p:tgtEl>
                                          <p:spTgt spid="790"/>
                                        </p:tgtEl>
                                        <p:attrNameLst>
                                          <p:attrName>fill.type</p:attrName>
                                        </p:attrNameLst>
                                      </p:cBhvr>
                                      <p:to>
                                        <p:strVal val="solid"/>
                                      </p:to>
                                    </p:set>
                                    <p:set>
                                      <p:cBhvr>
                                        <p:cTn id="246" dur="100" fill="hold"/>
                                        <p:tgtEl>
                                          <p:spTgt spid="790"/>
                                        </p:tgtEl>
                                        <p:attrNameLst>
                                          <p:attrName>fill.on</p:attrName>
                                        </p:attrNameLst>
                                      </p:cBhvr>
                                      <p:to>
                                        <p:strVal val="true"/>
                                      </p:to>
                                    </p:set>
                                  </p:childTnLst>
                                </p:cTn>
                              </p:par>
                              <p:par>
                                <p:cTn id="247" presetID="1" presetClass="emph" presetSubtype="2" fill="hold" nodeType="withEffect">
                                  <p:stCondLst>
                                    <p:cond delay="0"/>
                                  </p:stCondLst>
                                  <p:childTnLst>
                                    <p:animClr clrSpc="rgb" dir="cw">
                                      <p:cBhvr>
                                        <p:cTn id="248" dur="100" fill="hold"/>
                                        <p:tgtEl>
                                          <p:spTgt spid="772"/>
                                        </p:tgtEl>
                                        <p:attrNameLst>
                                          <p:attrName>fillcolor</p:attrName>
                                        </p:attrNameLst>
                                      </p:cBhvr>
                                      <p:to>
                                        <a:srgbClr val="9BBB59"/>
                                      </p:to>
                                    </p:animClr>
                                    <p:set>
                                      <p:cBhvr>
                                        <p:cTn id="249" dur="100" fill="hold"/>
                                        <p:tgtEl>
                                          <p:spTgt spid="772"/>
                                        </p:tgtEl>
                                        <p:attrNameLst>
                                          <p:attrName>fill.type</p:attrName>
                                        </p:attrNameLst>
                                      </p:cBhvr>
                                      <p:to>
                                        <p:strVal val="solid"/>
                                      </p:to>
                                    </p:set>
                                    <p:set>
                                      <p:cBhvr>
                                        <p:cTn id="250" dur="100" fill="hold"/>
                                        <p:tgtEl>
                                          <p:spTgt spid="772"/>
                                        </p:tgtEl>
                                        <p:attrNameLst>
                                          <p:attrName>fill.on</p:attrName>
                                        </p:attrNameLst>
                                      </p:cBhvr>
                                      <p:to>
                                        <p:strVal val="true"/>
                                      </p:to>
                                    </p:set>
                                  </p:childTnLst>
                                </p:cTn>
                              </p:par>
                              <p:par>
                                <p:cTn id="251" presetID="1" presetClass="emph" presetSubtype="2" fill="hold" nodeType="withEffect">
                                  <p:stCondLst>
                                    <p:cond delay="0"/>
                                  </p:stCondLst>
                                  <p:childTnLst>
                                    <p:animClr clrSpc="rgb" dir="cw">
                                      <p:cBhvr>
                                        <p:cTn id="252" dur="100" fill="hold"/>
                                        <p:tgtEl>
                                          <p:spTgt spid="789"/>
                                        </p:tgtEl>
                                        <p:attrNameLst>
                                          <p:attrName>fillcolor</p:attrName>
                                        </p:attrNameLst>
                                      </p:cBhvr>
                                      <p:to>
                                        <a:srgbClr val="9BBB59"/>
                                      </p:to>
                                    </p:animClr>
                                    <p:set>
                                      <p:cBhvr>
                                        <p:cTn id="253" dur="100" fill="hold"/>
                                        <p:tgtEl>
                                          <p:spTgt spid="789"/>
                                        </p:tgtEl>
                                        <p:attrNameLst>
                                          <p:attrName>fill.type</p:attrName>
                                        </p:attrNameLst>
                                      </p:cBhvr>
                                      <p:to>
                                        <p:strVal val="solid"/>
                                      </p:to>
                                    </p:set>
                                    <p:set>
                                      <p:cBhvr>
                                        <p:cTn id="254" dur="100" fill="hold"/>
                                        <p:tgtEl>
                                          <p:spTgt spid="789"/>
                                        </p:tgtEl>
                                        <p:attrNameLst>
                                          <p:attrName>fill.on</p:attrName>
                                        </p:attrNameLst>
                                      </p:cBhvr>
                                      <p:to>
                                        <p:strVal val="true"/>
                                      </p:to>
                                    </p:set>
                                  </p:childTnLst>
                                </p:cTn>
                              </p:par>
                              <p:par>
                                <p:cTn id="255" presetID="1" presetClass="emph" presetSubtype="2" fill="hold" nodeType="withEffect">
                                  <p:stCondLst>
                                    <p:cond delay="0"/>
                                  </p:stCondLst>
                                  <p:childTnLst>
                                    <p:animClr clrSpc="rgb" dir="cw">
                                      <p:cBhvr>
                                        <p:cTn id="256" dur="100" fill="hold"/>
                                        <p:tgtEl>
                                          <p:spTgt spid="807"/>
                                        </p:tgtEl>
                                        <p:attrNameLst>
                                          <p:attrName>fillcolor</p:attrName>
                                        </p:attrNameLst>
                                      </p:cBhvr>
                                      <p:to>
                                        <a:srgbClr val="9BBB59"/>
                                      </p:to>
                                    </p:animClr>
                                    <p:set>
                                      <p:cBhvr>
                                        <p:cTn id="257" dur="100" fill="hold"/>
                                        <p:tgtEl>
                                          <p:spTgt spid="807"/>
                                        </p:tgtEl>
                                        <p:attrNameLst>
                                          <p:attrName>fill.type</p:attrName>
                                        </p:attrNameLst>
                                      </p:cBhvr>
                                      <p:to>
                                        <p:strVal val="solid"/>
                                      </p:to>
                                    </p:set>
                                    <p:set>
                                      <p:cBhvr>
                                        <p:cTn id="258" dur="100" fill="hold"/>
                                        <p:tgtEl>
                                          <p:spTgt spid="807"/>
                                        </p:tgtEl>
                                        <p:attrNameLst>
                                          <p:attrName>fill.on</p:attrName>
                                        </p:attrNameLst>
                                      </p:cBhvr>
                                      <p:to>
                                        <p:strVal val="true"/>
                                      </p:to>
                                    </p:set>
                                  </p:childTnLst>
                                </p:cTn>
                              </p:par>
                              <p:par>
                                <p:cTn id="259" presetID="1" presetClass="emph" presetSubtype="2" fill="hold" nodeType="withEffect">
                                  <p:stCondLst>
                                    <p:cond delay="0"/>
                                  </p:stCondLst>
                                  <p:childTnLst>
                                    <p:animClr clrSpc="rgb" dir="cw">
                                      <p:cBhvr>
                                        <p:cTn id="260" dur="100" fill="hold"/>
                                        <p:tgtEl>
                                          <p:spTgt spid="736"/>
                                        </p:tgtEl>
                                        <p:attrNameLst>
                                          <p:attrName>fillcolor</p:attrName>
                                        </p:attrNameLst>
                                      </p:cBhvr>
                                      <p:to>
                                        <a:srgbClr val="8064A2"/>
                                      </p:to>
                                    </p:animClr>
                                    <p:set>
                                      <p:cBhvr>
                                        <p:cTn id="261" dur="100" fill="hold"/>
                                        <p:tgtEl>
                                          <p:spTgt spid="736"/>
                                        </p:tgtEl>
                                        <p:attrNameLst>
                                          <p:attrName>fill.type</p:attrName>
                                        </p:attrNameLst>
                                      </p:cBhvr>
                                      <p:to>
                                        <p:strVal val="solid"/>
                                      </p:to>
                                    </p:set>
                                    <p:set>
                                      <p:cBhvr>
                                        <p:cTn id="262" dur="100" fill="hold"/>
                                        <p:tgtEl>
                                          <p:spTgt spid="736"/>
                                        </p:tgtEl>
                                        <p:attrNameLst>
                                          <p:attrName>fill.on</p:attrName>
                                        </p:attrNameLst>
                                      </p:cBhvr>
                                      <p:to>
                                        <p:strVal val="true"/>
                                      </p:to>
                                    </p:set>
                                  </p:childTnLst>
                                </p:cTn>
                              </p:par>
                              <p:par>
                                <p:cTn id="263" presetID="1" presetClass="emph" presetSubtype="2" fill="hold" nodeType="withEffect">
                                  <p:stCondLst>
                                    <p:cond delay="0"/>
                                  </p:stCondLst>
                                  <p:childTnLst>
                                    <p:animClr clrSpc="rgb" dir="cw">
                                      <p:cBhvr>
                                        <p:cTn id="264" dur="100" fill="hold"/>
                                        <p:tgtEl>
                                          <p:spTgt spid="754"/>
                                        </p:tgtEl>
                                        <p:attrNameLst>
                                          <p:attrName>fillcolor</p:attrName>
                                        </p:attrNameLst>
                                      </p:cBhvr>
                                      <p:to>
                                        <a:srgbClr val="8064A2"/>
                                      </p:to>
                                    </p:animClr>
                                    <p:set>
                                      <p:cBhvr>
                                        <p:cTn id="265" dur="100" fill="hold"/>
                                        <p:tgtEl>
                                          <p:spTgt spid="754"/>
                                        </p:tgtEl>
                                        <p:attrNameLst>
                                          <p:attrName>fill.type</p:attrName>
                                        </p:attrNameLst>
                                      </p:cBhvr>
                                      <p:to>
                                        <p:strVal val="solid"/>
                                      </p:to>
                                    </p:set>
                                    <p:set>
                                      <p:cBhvr>
                                        <p:cTn id="266" dur="100" fill="hold"/>
                                        <p:tgtEl>
                                          <p:spTgt spid="754"/>
                                        </p:tgtEl>
                                        <p:attrNameLst>
                                          <p:attrName>fill.on</p:attrName>
                                        </p:attrNameLst>
                                      </p:cBhvr>
                                      <p:to>
                                        <p:strVal val="true"/>
                                      </p:to>
                                    </p:set>
                                  </p:childTnLst>
                                </p:cTn>
                              </p:par>
                              <p:par>
                                <p:cTn id="267" presetID="1" presetClass="emph" presetSubtype="2" fill="hold" nodeType="withEffect">
                                  <p:stCondLst>
                                    <p:cond delay="0"/>
                                  </p:stCondLst>
                                  <p:childTnLst>
                                    <p:animClr clrSpc="rgb" dir="cw">
                                      <p:cBhvr>
                                        <p:cTn id="268" dur="100" fill="hold"/>
                                        <p:tgtEl>
                                          <p:spTgt spid="771"/>
                                        </p:tgtEl>
                                        <p:attrNameLst>
                                          <p:attrName>fillcolor</p:attrName>
                                        </p:attrNameLst>
                                      </p:cBhvr>
                                      <p:to>
                                        <a:srgbClr val="8064A2"/>
                                      </p:to>
                                    </p:animClr>
                                    <p:set>
                                      <p:cBhvr>
                                        <p:cTn id="269" dur="100" fill="hold"/>
                                        <p:tgtEl>
                                          <p:spTgt spid="771"/>
                                        </p:tgtEl>
                                        <p:attrNameLst>
                                          <p:attrName>fill.type</p:attrName>
                                        </p:attrNameLst>
                                      </p:cBhvr>
                                      <p:to>
                                        <p:strVal val="solid"/>
                                      </p:to>
                                    </p:set>
                                    <p:set>
                                      <p:cBhvr>
                                        <p:cTn id="270" dur="100" fill="hold"/>
                                        <p:tgtEl>
                                          <p:spTgt spid="771"/>
                                        </p:tgtEl>
                                        <p:attrNameLst>
                                          <p:attrName>fill.on</p:attrName>
                                        </p:attrNameLst>
                                      </p:cBhvr>
                                      <p:to>
                                        <p:strVal val="true"/>
                                      </p:to>
                                    </p:set>
                                  </p:childTnLst>
                                </p:cTn>
                              </p:par>
                              <p:par>
                                <p:cTn id="271" presetID="1" presetClass="emph" presetSubtype="2" fill="hold" nodeType="withEffect">
                                  <p:stCondLst>
                                    <p:cond delay="0"/>
                                  </p:stCondLst>
                                  <p:childTnLst>
                                    <p:animClr clrSpc="rgb" dir="cw">
                                      <p:cBhvr>
                                        <p:cTn id="272" dur="100" fill="hold"/>
                                        <p:tgtEl>
                                          <p:spTgt spid="753"/>
                                        </p:tgtEl>
                                        <p:attrNameLst>
                                          <p:attrName>fillcolor</p:attrName>
                                        </p:attrNameLst>
                                      </p:cBhvr>
                                      <p:to>
                                        <a:srgbClr val="8064A2"/>
                                      </p:to>
                                    </p:animClr>
                                    <p:set>
                                      <p:cBhvr>
                                        <p:cTn id="273" dur="100" fill="hold"/>
                                        <p:tgtEl>
                                          <p:spTgt spid="753"/>
                                        </p:tgtEl>
                                        <p:attrNameLst>
                                          <p:attrName>fill.type</p:attrName>
                                        </p:attrNameLst>
                                      </p:cBhvr>
                                      <p:to>
                                        <p:strVal val="solid"/>
                                      </p:to>
                                    </p:set>
                                    <p:set>
                                      <p:cBhvr>
                                        <p:cTn id="274" dur="100" fill="hold"/>
                                        <p:tgtEl>
                                          <p:spTgt spid="75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847F-FE5D-2A43-AD0E-A3F3F90E0E6C}"/>
              </a:ext>
            </a:extLst>
          </p:cNvPr>
          <p:cNvSpPr>
            <a:spLocks noGrp="1"/>
          </p:cNvSpPr>
          <p:nvPr>
            <p:ph type="title"/>
          </p:nvPr>
        </p:nvSpPr>
        <p:spPr/>
        <p:txBody>
          <a:bodyPr>
            <a:normAutofit fontScale="90000"/>
          </a:bodyPr>
          <a:lstStyle/>
          <a:p>
            <a:r>
              <a:rPr lang="en-US" dirty="0"/>
              <a:t>Medical Image Classification</a:t>
            </a:r>
          </a:p>
        </p:txBody>
      </p:sp>
      <p:sp>
        <p:nvSpPr>
          <p:cNvPr id="3" name="Text Placeholder 2">
            <a:extLst>
              <a:ext uri="{FF2B5EF4-FFF2-40B4-BE49-F238E27FC236}">
                <a16:creationId xmlns:a16="http://schemas.microsoft.com/office/drawing/2014/main" id="{147EC848-F60E-FE45-AD65-FA727DB7F025}"/>
              </a:ext>
            </a:extLst>
          </p:cNvPr>
          <p:cNvSpPr>
            <a:spLocks noGrp="1"/>
          </p:cNvSpPr>
          <p:nvPr>
            <p:ph type="body" idx="1"/>
          </p:nvPr>
        </p:nvSpPr>
        <p:spPr/>
        <p:txBody>
          <a:bodyPr/>
          <a:lstStyle/>
          <a:p>
            <a:r>
              <a:rPr lang="en-US" dirty="0"/>
              <a:t>Identifying Skin Cancer</a:t>
            </a:r>
          </a:p>
        </p:txBody>
      </p:sp>
    </p:spTree>
    <p:extLst>
      <p:ext uri="{BB962C8B-B14F-4D97-AF65-F5344CB8AC3E}">
        <p14:creationId xmlns:p14="http://schemas.microsoft.com/office/powerpoint/2010/main" val="127961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26E5EDC-69AF-7743-9E3C-C603F09617E8}"/>
              </a:ext>
            </a:extLst>
          </p:cNvPr>
          <p:cNvSpPr/>
          <p:nvPr/>
        </p:nvSpPr>
        <p:spPr>
          <a:xfrm>
            <a:off x="5898264" y="3496289"/>
            <a:ext cx="4262411" cy="2412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4" name="Straight Connector 3">
            <a:extLst>
              <a:ext uri="{FF2B5EF4-FFF2-40B4-BE49-F238E27FC236}">
                <a16:creationId xmlns:a16="http://schemas.microsoft.com/office/drawing/2014/main" id="{8BDD1BD7-1468-2345-B76E-87A949CBEB78}"/>
              </a:ext>
            </a:extLst>
          </p:cNvPr>
          <p:cNvCxnSpPr/>
          <p:nvPr/>
        </p:nvCxnSpPr>
        <p:spPr>
          <a:xfrm>
            <a:off x="6168256" y="3496290"/>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680553C3-EAAF-8D4C-AE7C-6F30E3EDC650}"/>
              </a:ext>
            </a:extLst>
          </p:cNvPr>
          <p:cNvCxnSpPr/>
          <p:nvPr/>
        </p:nvCxnSpPr>
        <p:spPr>
          <a:xfrm>
            <a:off x="6423885" y="3496290"/>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38208449-65DC-A848-B21E-FF40035EF312}"/>
              </a:ext>
            </a:extLst>
          </p:cNvPr>
          <p:cNvCxnSpPr/>
          <p:nvPr/>
        </p:nvCxnSpPr>
        <p:spPr>
          <a:xfrm>
            <a:off x="6659409" y="3496290"/>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37A825AA-31FF-4446-8130-F2135141C60E}"/>
              </a:ext>
            </a:extLst>
          </p:cNvPr>
          <p:cNvCxnSpPr/>
          <p:nvPr/>
        </p:nvCxnSpPr>
        <p:spPr>
          <a:xfrm>
            <a:off x="6915039" y="3496290"/>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8E242845-797A-8245-B907-43AEEF72D280}"/>
              </a:ext>
            </a:extLst>
          </p:cNvPr>
          <p:cNvCxnSpPr/>
          <p:nvPr/>
        </p:nvCxnSpPr>
        <p:spPr>
          <a:xfrm>
            <a:off x="7153436" y="3496288"/>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12D4419B-90BE-134E-80F0-78919DA6D9B4}"/>
              </a:ext>
            </a:extLst>
          </p:cNvPr>
          <p:cNvCxnSpPr/>
          <p:nvPr/>
        </p:nvCxnSpPr>
        <p:spPr>
          <a:xfrm>
            <a:off x="7409066" y="3496288"/>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721242B-C97B-A04F-9E9D-53338303CFB2}"/>
              </a:ext>
            </a:extLst>
          </p:cNvPr>
          <p:cNvCxnSpPr/>
          <p:nvPr/>
        </p:nvCxnSpPr>
        <p:spPr>
          <a:xfrm>
            <a:off x="7644589" y="3496288"/>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95536242-C97D-F349-A3F2-DFB059A8F623}"/>
              </a:ext>
            </a:extLst>
          </p:cNvPr>
          <p:cNvCxnSpPr/>
          <p:nvPr/>
        </p:nvCxnSpPr>
        <p:spPr>
          <a:xfrm>
            <a:off x="7900219" y="3496288"/>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CAE33D28-DC9C-0E49-AE3D-EC0F38DB18B5}"/>
              </a:ext>
            </a:extLst>
          </p:cNvPr>
          <p:cNvCxnSpPr/>
          <p:nvPr/>
        </p:nvCxnSpPr>
        <p:spPr>
          <a:xfrm>
            <a:off x="8152976" y="3496290"/>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F1201861-116F-CA4C-93CF-A69F080B79F2}"/>
              </a:ext>
            </a:extLst>
          </p:cNvPr>
          <p:cNvCxnSpPr/>
          <p:nvPr/>
        </p:nvCxnSpPr>
        <p:spPr>
          <a:xfrm>
            <a:off x="8408606" y="3496290"/>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C2DA4660-938F-6949-A754-7D13CBCFCDF1}"/>
              </a:ext>
            </a:extLst>
          </p:cNvPr>
          <p:cNvCxnSpPr/>
          <p:nvPr/>
        </p:nvCxnSpPr>
        <p:spPr>
          <a:xfrm>
            <a:off x="8644129" y="3496290"/>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D02C9B03-96F7-4849-832B-3145256997F9}"/>
              </a:ext>
            </a:extLst>
          </p:cNvPr>
          <p:cNvCxnSpPr/>
          <p:nvPr/>
        </p:nvCxnSpPr>
        <p:spPr>
          <a:xfrm>
            <a:off x="8899759" y="3496290"/>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C23D26D6-6BE2-0C43-AD05-770D85660814}"/>
              </a:ext>
            </a:extLst>
          </p:cNvPr>
          <p:cNvCxnSpPr/>
          <p:nvPr/>
        </p:nvCxnSpPr>
        <p:spPr>
          <a:xfrm>
            <a:off x="9138156" y="3496288"/>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375CE80A-4581-1F4F-BDAF-567C3F360A82}"/>
              </a:ext>
            </a:extLst>
          </p:cNvPr>
          <p:cNvCxnSpPr/>
          <p:nvPr/>
        </p:nvCxnSpPr>
        <p:spPr>
          <a:xfrm>
            <a:off x="9393786" y="3496288"/>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07FB92BF-599C-AF47-9A8A-B534B8F324A6}"/>
              </a:ext>
            </a:extLst>
          </p:cNvPr>
          <p:cNvCxnSpPr/>
          <p:nvPr/>
        </p:nvCxnSpPr>
        <p:spPr>
          <a:xfrm>
            <a:off x="9629309" y="3496288"/>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56FFD98C-8370-CA4E-9EBD-E7480D519AD9}"/>
              </a:ext>
            </a:extLst>
          </p:cNvPr>
          <p:cNvCxnSpPr/>
          <p:nvPr/>
        </p:nvCxnSpPr>
        <p:spPr>
          <a:xfrm>
            <a:off x="9884939" y="3496288"/>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AB094552-5222-4446-A547-7C3B0DD71AB0}"/>
              </a:ext>
            </a:extLst>
          </p:cNvPr>
          <p:cNvSpPr/>
          <p:nvPr/>
        </p:nvSpPr>
        <p:spPr>
          <a:xfrm>
            <a:off x="10631558" y="3496289"/>
            <a:ext cx="255621" cy="2412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sp>
        <p:nvSpPr>
          <p:cNvPr id="21" name="Rectangle 20">
            <a:extLst>
              <a:ext uri="{FF2B5EF4-FFF2-40B4-BE49-F238E27FC236}">
                <a16:creationId xmlns:a16="http://schemas.microsoft.com/office/drawing/2014/main" id="{3142D43B-E1BB-8941-BF95-2146472D0059}"/>
              </a:ext>
            </a:extLst>
          </p:cNvPr>
          <p:cNvSpPr/>
          <p:nvPr/>
        </p:nvSpPr>
        <p:spPr>
          <a:xfrm>
            <a:off x="5898264" y="4506484"/>
            <a:ext cx="4262411" cy="24126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p:cxnSp>
        <p:nvCxnSpPr>
          <p:cNvPr id="22" name="Straight Connector 21">
            <a:extLst>
              <a:ext uri="{FF2B5EF4-FFF2-40B4-BE49-F238E27FC236}">
                <a16:creationId xmlns:a16="http://schemas.microsoft.com/office/drawing/2014/main" id="{A58A9397-4A9A-B349-85D9-1B09A2793A51}"/>
              </a:ext>
            </a:extLst>
          </p:cNvPr>
          <p:cNvCxnSpPr/>
          <p:nvPr/>
        </p:nvCxnSpPr>
        <p:spPr>
          <a:xfrm>
            <a:off x="6168256" y="4506485"/>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A27C85B5-3899-4649-8E0B-68F1956C4832}"/>
              </a:ext>
            </a:extLst>
          </p:cNvPr>
          <p:cNvCxnSpPr/>
          <p:nvPr/>
        </p:nvCxnSpPr>
        <p:spPr>
          <a:xfrm>
            <a:off x="6423885" y="4506485"/>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64077C5B-EB32-164D-A5E5-D59FFE0F04B1}"/>
              </a:ext>
            </a:extLst>
          </p:cNvPr>
          <p:cNvCxnSpPr/>
          <p:nvPr/>
        </p:nvCxnSpPr>
        <p:spPr>
          <a:xfrm>
            <a:off x="6659409" y="4506485"/>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05A8D732-52DB-7441-BEAE-639075FEB291}"/>
              </a:ext>
            </a:extLst>
          </p:cNvPr>
          <p:cNvCxnSpPr/>
          <p:nvPr/>
        </p:nvCxnSpPr>
        <p:spPr>
          <a:xfrm>
            <a:off x="6915039" y="4506485"/>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CBF64F07-D67A-B24B-9261-955C1110B7D9}"/>
              </a:ext>
            </a:extLst>
          </p:cNvPr>
          <p:cNvCxnSpPr/>
          <p:nvPr/>
        </p:nvCxnSpPr>
        <p:spPr>
          <a:xfrm>
            <a:off x="7153436" y="4506483"/>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477EC4F5-BEE5-1146-A85E-E65F7C23F8C9}"/>
              </a:ext>
            </a:extLst>
          </p:cNvPr>
          <p:cNvCxnSpPr/>
          <p:nvPr/>
        </p:nvCxnSpPr>
        <p:spPr>
          <a:xfrm>
            <a:off x="7409066" y="4506483"/>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B1C20CDD-55B0-AB4A-ADCF-D1EA9C132361}"/>
              </a:ext>
            </a:extLst>
          </p:cNvPr>
          <p:cNvCxnSpPr/>
          <p:nvPr/>
        </p:nvCxnSpPr>
        <p:spPr>
          <a:xfrm>
            <a:off x="7644589" y="4506483"/>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049D0998-2847-AF4D-942B-485C3FC1DBDC}"/>
              </a:ext>
            </a:extLst>
          </p:cNvPr>
          <p:cNvCxnSpPr/>
          <p:nvPr/>
        </p:nvCxnSpPr>
        <p:spPr>
          <a:xfrm>
            <a:off x="7900219" y="4506483"/>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5112763-441C-4146-939B-9244EEA043C4}"/>
              </a:ext>
            </a:extLst>
          </p:cNvPr>
          <p:cNvCxnSpPr/>
          <p:nvPr/>
        </p:nvCxnSpPr>
        <p:spPr>
          <a:xfrm>
            <a:off x="8152976" y="4506485"/>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78591A64-508B-DB4B-823D-0DEF45F8234C}"/>
              </a:ext>
            </a:extLst>
          </p:cNvPr>
          <p:cNvCxnSpPr/>
          <p:nvPr/>
        </p:nvCxnSpPr>
        <p:spPr>
          <a:xfrm>
            <a:off x="8408606" y="4506485"/>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8FF48C74-C670-CC45-A46C-D30AAA89EFD4}"/>
              </a:ext>
            </a:extLst>
          </p:cNvPr>
          <p:cNvCxnSpPr/>
          <p:nvPr/>
        </p:nvCxnSpPr>
        <p:spPr>
          <a:xfrm>
            <a:off x="8644129" y="4506485"/>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B3C5716B-8EE1-7541-A883-69C9F00A2946}"/>
              </a:ext>
            </a:extLst>
          </p:cNvPr>
          <p:cNvCxnSpPr/>
          <p:nvPr/>
        </p:nvCxnSpPr>
        <p:spPr>
          <a:xfrm>
            <a:off x="8899759" y="4506485"/>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34" name="Straight Connector 33">
            <a:extLst>
              <a:ext uri="{FF2B5EF4-FFF2-40B4-BE49-F238E27FC236}">
                <a16:creationId xmlns:a16="http://schemas.microsoft.com/office/drawing/2014/main" id="{C5F1F323-DA14-9D4B-B819-3EAFCD8AA5A8}"/>
              </a:ext>
            </a:extLst>
          </p:cNvPr>
          <p:cNvCxnSpPr/>
          <p:nvPr/>
        </p:nvCxnSpPr>
        <p:spPr>
          <a:xfrm>
            <a:off x="9138156" y="4506483"/>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46B12FBC-BD7D-414E-9518-2B0480C3E1B7}"/>
              </a:ext>
            </a:extLst>
          </p:cNvPr>
          <p:cNvCxnSpPr/>
          <p:nvPr/>
        </p:nvCxnSpPr>
        <p:spPr>
          <a:xfrm>
            <a:off x="9393786" y="4506483"/>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0FD35235-DC23-0449-A236-89F17B935199}"/>
              </a:ext>
            </a:extLst>
          </p:cNvPr>
          <p:cNvCxnSpPr/>
          <p:nvPr/>
        </p:nvCxnSpPr>
        <p:spPr>
          <a:xfrm>
            <a:off x="9629309" y="4506483"/>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3C9D85E7-42FF-8C4F-B005-B35B49FA0055}"/>
              </a:ext>
            </a:extLst>
          </p:cNvPr>
          <p:cNvCxnSpPr/>
          <p:nvPr/>
        </p:nvCxnSpPr>
        <p:spPr>
          <a:xfrm>
            <a:off x="9884939" y="4506483"/>
            <a:ext cx="0" cy="241269"/>
          </a:xfrm>
          <a:prstGeom prst="line">
            <a:avLst/>
          </a:prstGeom>
          <a:solidFill>
            <a:schemeClr val="accent2"/>
          </a:solidFill>
        </p:spPr>
        <p:style>
          <a:lnRef idx="2">
            <a:schemeClr val="dk1"/>
          </a:lnRef>
          <a:fillRef idx="0">
            <a:schemeClr val="dk1"/>
          </a:fillRef>
          <a:effectRef idx="1">
            <a:schemeClr val="dk1"/>
          </a:effectRef>
          <a:fontRef idx="minor">
            <a:schemeClr val="tx1"/>
          </a:fontRef>
        </p:style>
      </p:cxnSp>
      <p:sp>
        <p:nvSpPr>
          <p:cNvPr id="38" name="Rectangle 37">
            <a:extLst>
              <a:ext uri="{FF2B5EF4-FFF2-40B4-BE49-F238E27FC236}">
                <a16:creationId xmlns:a16="http://schemas.microsoft.com/office/drawing/2014/main" id="{E22093CF-9B9A-FD4C-973E-008472000122}"/>
              </a:ext>
            </a:extLst>
          </p:cNvPr>
          <p:cNvSpPr/>
          <p:nvPr/>
        </p:nvSpPr>
        <p:spPr>
          <a:xfrm>
            <a:off x="10631558" y="4506484"/>
            <a:ext cx="255621" cy="24126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7"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D62B3007-EA57-F945-B5D0-E47B7EBED2C1}"/>
                  </a:ext>
                </a:extLst>
              </p:cNvPr>
              <p:cNvSpPr txBox="1"/>
              <p:nvPr/>
            </p:nvSpPr>
            <p:spPr>
              <a:xfrm>
                <a:off x="5418546" y="3460868"/>
                <a:ext cx="274498" cy="276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smtClean="0">
                              <a:latin typeface="Cambria Math" panose="02040503050406030204" pitchFamily="18" charset="0"/>
                            </a:rPr>
                          </m:ctrlPr>
                        </m:sSubPr>
                        <m:e>
                          <m:r>
                            <a:rPr lang="en-US" sz="1797" i="1">
                              <a:latin typeface="Cambria Math" panose="02040503050406030204" pitchFamily="18" charset="0"/>
                            </a:rPr>
                            <m:t>𝑥</m:t>
                          </m:r>
                        </m:e>
                        <m:sub>
                          <m:r>
                            <a:rPr lang="en-US" sz="1797" i="1">
                              <a:latin typeface="Cambria Math" panose="02040503050406030204" pitchFamily="18" charset="0"/>
                            </a:rPr>
                            <m:t>1</m:t>
                          </m:r>
                        </m:sub>
                      </m:sSub>
                    </m:oMath>
                  </m:oMathPara>
                </a14:m>
                <a:endParaRPr lang="en-US" sz="1797" dirty="0"/>
              </a:p>
            </p:txBody>
          </p:sp>
        </mc:Choice>
        <mc:Fallback xmlns="">
          <p:sp>
            <p:nvSpPr>
              <p:cNvPr id="39" name="TextBox 38">
                <a:extLst>
                  <a:ext uri="{FF2B5EF4-FFF2-40B4-BE49-F238E27FC236}">
                    <a16:creationId xmlns:a16="http://schemas.microsoft.com/office/drawing/2014/main" id="{D62B3007-EA57-F945-B5D0-E47B7EBED2C1}"/>
                  </a:ext>
                </a:extLst>
              </p:cNvPr>
              <p:cNvSpPr txBox="1">
                <a:spLocks noRot="1" noChangeAspect="1" noMove="1" noResize="1" noEditPoints="1" noAdjustHandles="1" noChangeArrowheads="1" noChangeShapeType="1" noTextEdit="1"/>
              </p:cNvSpPr>
              <p:nvPr/>
            </p:nvSpPr>
            <p:spPr>
              <a:xfrm>
                <a:off x="5418546" y="3460868"/>
                <a:ext cx="274498" cy="276551"/>
              </a:xfrm>
              <a:prstGeom prst="rect">
                <a:avLst/>
              </a:prstGeom>
              <a:blipFill>
                <a:blip r:embed="rId3"/>
                <a:stretch>
                  <a:fillRect l="-13636" r="-454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215F9220-D88D-0D4C-B53F-D84721DFF83A}"/>
                  </a:ext>
                </a:extLst>
              </p:cNvPr>
              <p:cNvSpPr txBox="1"/>
              <p:nvPr/>
            </p:nvSpPr>
            <p:spPr>
              <a:xfrm>
                <a:off x="5282653" y="4488841"/>
                <a:ext cx="563039" cy="276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smtClean="0">
                              <a:latin typeface="Cambria Math" panose="02040503050406030204" pitchFamily="18" charset="0"/>
                            </a:rPr>
                          </m:ctrlPr>
                        </m:sSubPr>
                        <m:e>
                          <m:r>
                            <a:rPr lang="en-US" sz="1797" i="1">
                              <a:latin typeface="Cambria Math" panose="02040503050406030204" pitchFamily="18" charset="0"/>
                            </a:rPr>
                            <m:t>𝑥</m:t>
                          </m:r>
                        </m:e>
                        <m:sub>
                          <m:r>
                            <a:rPr lang="en-US" sz="1797" i="1" smtClean="0">
                              <a:latin typeface="Cambria Math" panose="02040503050406030204" pitchFamily="18" charset="0"/>
                            </a:rPr>
                            <m:t>1</m:t>
                          </m:r>
                          <m:r>
                            <a:rPr lang="en-US" sz="1797" b="0" i="1" smtClean="0">
                              <a:latin typeface="Cambria Math" panose="02040503050406030204" pitchFamily="18" charset="0"/>
                            </a:rPr>
                            <m:t>942</m:t>
                          </m:r>
                        </m:sub>
                      </m:sSub>
                    </m:oMath>
                  </m:oMathPara>
                </a14:m>
                <a:endParaRPr lang="en-US" sz="1797" dirty="0"/>
              </a:p>
            </p:txBody>
          </p:sp>
        </mc:Choice>
        <mc:Fallback xmlns="">
          <p:sp>
            <p:nvSpPr>
              <p:cNvPr id="40" name="TextBox 39">
                <a:extLst>
                  <a:ext uri="{FF2B5EF4-FFF2-40B4-BE49-F238E27FC236}">
                    <a16:creationId xmlns:a16="http://schemas.microsoft.com/office/drawing/2014/main" id="{215F9220-D88D-0D4C-B53F-D84721DFF83A}"/>
                  </a:ext>
                </a:extLst>
              </p:cNvPr>
              <p:cNvSpPr txBox="1">
                <a:spLocks noRot="1" noChangeAspect="1" noMove="1" noResize="1" noEditPoints="1" noAdjustHandles="1" noChangeArrowheads="1" noChangeShapeType="1" noTextEdit="1"/>
              </p:cNvSpPr>
              <p:nvPr/>
            </p:nvSpPr>
            <p:spPr>
              <a:xfrm>
                <a:off x="5282653" y="4488841"/>
                <a:ext cx="563039" cy="276551"/>
              </a:xfrm>
              <a:prstGeom prst="rect">
                <a:avLst/>
              </a:prstGeom>
              <a:blipFill>
                <a:blip r:embed="rId4"/>
                <a:stretch>
                  <a:fillRect l="-4444" r="-2222" b="-13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8883235-16C9-C246-B893-8F329DE6AE81}"/>
                  </a:ext>
                </a:extLst>
              </p:cNvPr>
              <p:cNvSpPr txBox="1"/>
              <p:nvPr/>
            </p:nvSpPr>
            <p:spPr>
              <a:xfrm>
                <a:off x="11051930" y="3460868"/>
                <a:ext cx="276166" cy="276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smtClean="0">
                              <a:latin typeface="Cambria Math" panose="02040503050406030204" pitchFamily="18" charset="0"/>
                            </a:rPr>
                          </m:ctrlPr>
                        </m:sSubPr>
                        <m:e>
                          <m:r>
                            <a:rPr lang="en-US" sz="1797" i="1">
                              <a:latin typeface="Cambria Math" panose="02040503050406030204" pitchFamily="18" charset="0"/>
                            </a:rPr>
                            <m:t>𝑦</m:t>
                          </m:r>
                        </m:e>
                        <m:sub>
                          <m:r>
                            <a:rPr lang="en-US" sz="1797" i="1">
                              <a:latin typeface="Cambria Math" panose="02040503050406030204" pitchFamily="18" charset="0"/>
                            </a:rPr>
                            <m:t>1</m:t>
                          </m:r>
                        </m:sub>
                      </m:sSub>
                    </m:oMath>
                  </m:oMathPara>
                </a14:m>
                <a:endParaRPr lang="en-US" sz="1797" dirty="0"/>
              </a:p>
            </p:txBody>
          </p:sp>
        </mc:Choice>
        <mc:Fallback xmlns="">
          <p:sp>
            <p:nvSpPr>
              <p:cNvPr id="41" name="TextBox 40">
                <a:extLst>
                  <a:ext uri="{FF2B5EF4-FFF2-40B4-BE49-F238E27FC236}">
                    <a16:creationId xmlns:a16="http://schemas.microsoft.com/office/drawing/2014/main" id="{D8883235-16C9-C246-B893-8F329DE6AE81}"/>
                  </a:ext>
                </a:extLst>
              </p:cNvPr>
              <p:cNvSpPr txBox="1">
                <a:spLocks noRot="1" noChangeAspect="1" noMove="1" noResize="1" noEditPoints="1" noAdjustHandles="1" noChangeArrowheads="1" noChangeShapeType="1" noTextEdit="1"/>
              </p:cNvSpPr>
              <p:nvPr/>
            </p:nvSpPr>
            <p:spPr>
              <a:xfrm>
                <a:off x="11051930" y="3460868"/>
                <a:ext cx="276166" cy="276551"/>
              </a:xfrm>
              <a:prstGeom prst="rect">
                <a:avLst/>
              </a:prstGeom>
              <a:blipFill>
                <a:blip r:embed="rId5"/>
                <a:stretch>
                  <a:fillRect l="-17391" r="-4348" b="-2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7A2DCDA-0E42-C04E-BA77-8442059A05CE}"/>
                  </a:ext>
                </a:extLst>
              </p:cNvPr>
              <p:cNvSpPr txBox="1"/>
              <p:nvPr/>
            </p:nvSpPr>
            <p:spPr>
              <a:xfrm>
                <a:off x="11051930" y="4471063"/>
                <a:ext cx="564706" cy="2765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797" i="1" smtClean="0">
                              <a:latin typeface="Cambria Math" panose="02040503050406030204" pitchFamily="18" charset="0"/>
                            </a:rPr>
                          </m:ctrlPr>
                        </m:sSubPr>
                        <m:e>
                          <m:r>
                            <a:rPr lang="en-US" sz="1797" i="1">
                              <a:latin typeface="Cambria Math" panose="02040503050406030204" pitchFamily="18" charset="0"/>
                            </a:rPr>
                            <m:t>𝑦</m:t>
                          </m:r>
                        </m:e>
                        <m:sub>
                          <m:r>
                            <a:rPr lang="en-US" sz="1797" i="1" smtClean="0">
                              <a:latin typeface="Cambria Math" panose="02040503050406030204" pitchFamily="18" charset="0"/>
                            </a:rPr>
                            <m:t>1</m:t>
                          </m:r>
                          <m:r>
                            <a:rPr lang="en-US" sz="1797" b="0" i="1" smtClean="0">
                              <a:latin typeface="Cambria Math" panose="02040503050406030204" pitchFamily="18" charset="0"/>
                            </a:rPr>
                            <m:t>942</m:t>
                          </m:r>
                        </m:sub>
                      </m:sSub>
                    </m:oMath>
                  </m:oMathPara>
                </a14:m>
                <a:endParaRPr lang="en-US" sz="1797" dirty="0"/>
              </a:p>
            </p:txBody>
          </p:sp>
        </mc:Choice>
        <mc:Fallback xmlns="">
          <p:sp>
            <p:nvSpPr>
              <p:cNvPr id="42" name="TextBox 41">
                <a:extLst>
                  <a:ext uri="{FF2B5EF4-FFF2-40B4-BE49-F238E27FC236}">
                    <a16:creationId xmlns:a16="http://schemas.microsoft.com/office/drawing/2014/main" id="{57A2DCDA-0E42-C04E-BA77-8442059A05CE}"/>
                  </a:ext>
                </a:extLst>
              </p:cNvPr>
              <p:cNvSpPr txBox="1">
                <a:spLocks noRot="1" noChangeAspect="1" noMove="1" noResize="1" noEditPoints="1" noAdjustHandles="1" noChangeArrowheads="1" noChangeShapeType="1" noTextEdit="1"/>
              </p:cNvSpPr>
              <p:nvPr/>
            </p:nvSpPr>
            <p:spPr>
              <a:xfrm>
                <a:off x="11051930" y="4471063"/>
                <a:ext cx="564706" cy="276551"/>
              </a:xfrm>
              <a:prstGeom prst="rect">
                <a:avLst/>
              </a:prstGeom>
              <a:blipFill>
                <a:blip r:embed="rId6"/>
                <a:stretch>
                  <a:fillRect l="-8696" b="-21739"/>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41F2B494-06E2-DC48-9223-A06EB98AFF58}"/>
              </a:ext>
            </a:extLst>
          </p:cNvPr>
          <p:cNvSpPr txBox="1"/>
          <p:nvPr/>
        </p:nvSpPr>
        <p:spPr>
          <a:xfrm>
            <a:off x="6512734" y="2358030"/>
            <a:ext cx="3791744" cy="369332"/>
          </a:xfrm>
          <a:prstGeom prst="rect">
            <a:avLst/>
          </a:prstGeom>
          <a:noFill/>
        </p:spPr>
        <p:txBody>
          <a:bodyPr wrap="none" rtlCol="0">
            <a:spAutoFit/>
          </a:bodyPr>
          <a:lstStyle/>
          <a:p>
            <a:r>
              <a:rPr lang="en-US" b="1" dirty="0">
                <a:solidFill>
                  <a:schemeClr val="accent2"/>
                </a:solidFill>
              </a:rPr>
              <a:t>test set of 1942 biopsy-proven images</a:t>
            </a:r>
          </a:p>
        </p:txBody>
      </p:sp>
      <p:sp>
        <p:nvSpPr>
          <p:cNvPr id="46" name="Title 1">
            <a:extLst>
              <a:ext uri="{FF2B5EF4-FFF2-40B4-BE49-F238E27FC236}">
                <a16:creationId xmlns:a16="http://schemas.microsoft.com/office/drawing/2014/main" id="{8D1B97D5-FC55-1844-B616-08BB693B6746}"/>
              </a:ext>
            </a:extLst>
          </p:cNvPr>
          <p:cNvSpPr>
            <a:spLocks noGrp="1"/>
          </p:cNvSpPr>
          <p:nvPr>
            <p:ph type="title"/>
          </p:nvPr>
        </p:nvSpPr>
        <p:spPr>
          <a:xfrm>
            <a:off x="0" y="340286"/>
            <a:ext cx="12191999" cy="737166"/>
          </a:xfrm>
        </p:spPr>
        <p:txBody>
          <a:bodyPr>
            <a:noAutofit/>
          </a:bodyPr>
          <a:lstStyle/>
          <a:p>
            <a:r>
              <a:rPr lang="en-US" sz="4800" dirty="0"/>
              <a:t>Model Evaluation: Predict Biopsy Result</a:t>
            </a:r>
            <a:endParaRPr lang="en-US" sz="4800" b="1" dirty="0">
              <a:solidFill>
                <a:schemeClr val="tx1"/>
              </a:solidFill>
            </a:endParaRPr>
          </a:p>
        </p:txBody>
      </p:sp>
      <p:sp>
        <p:nvSpPr>
          <p:cNvPr id="47" name="Oval 46">
            <a:extLst>
              <a:ext uri="{FF2B5EF4-FFF2-40B4-BE49-F238E27FC236}">
                <a16:creationId xmlns:a16="http://schemas.microsoft.com/office/drawing/2014/main" id="{1308DA0E-62AC-8F4E-A269-707C379EB1F2}"/>
              </a:ext>
            </a:extLst>
          </p:cNvPr>
          <p:cNvSpPr/>
          <p:nvPr/>
        </p:nvSpPr>
        <p:spPr>
          <a:xfrm>
            <a:off x="8028916" y="3832283"/>
            <a:ext cx="140882" cy="1567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96A5E50-B781-E046-A96E-43F7BD3A9772}"/>
              </a:ext>
            </a:extLst>
          </p:cNvPr>
          <p:cNvSpPr/>
          <p:nvPr/>
        </p:nvSpPr>
        <p:spPr>
          <a:xfrm>
            <a:off x="8028916" y="4036400"/>
            <a:ext cx="140882" cy="1567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3FEBBB2-C4B3-834B-897F-A069D71E1805}"/>
              </a:ext>
            </a:extLst>
          </p:cNvPr>
          <p:cNvSpPr/>
          <p:nvPr/>
        </p:nvSpPr>
        <p:spPr>
          <a:xfrm>
            <a:off x="8028916" y="4240517"/>
            <a:ext cx="140882" cy="1567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69FB663-C1F5-6947-9DBF-F8D1180CBE92}"/>
              </a:ext>
            </a:extLst>
          </p:cNvPr>
          <p:cNvSpPr/>
          <p:nvPr/>
        </p:nvSpPr>
        <p:spPr>
          <a:xfrm>
            <a:off x="10690427" y="3826249"/>
            <a:ext cx="140882" cy="1567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E5F5E79-2D08-824D-8C77-61B725AC3ADA}"/>
              </a:ext>
            </a:extLst>
          </p:cNvPr>
          <p:cNvSpPr/>
          <p:nvPr/>
        </p:nvSpPr>
        <p:spPr>
          <a:xfrm>
            <a:off x="10690427" y="4030366"/>
            <a:ext cx="140882" cy="1567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78D3CBA-EFEB-A242-A396-E2FBE846DC42}"/>
              </a:ext>
            </a:extLst>
          </p:cNvPr>
          <p:cNvSpPr/>
          <p:nvPr/>
        </p:nvSpPr>
        <p:spPr>
          <a:xfrm>
            <a:off x="10690427" y="4234483"/>
            <a:ext cx="140882" cy="15675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71FC900F-B548-6545-BA4F-A0447B1A88BD}"/>
              </a:ext>
            </a:extLst>
          </p:cNvPr>
          <p:cNvSpPr txBox="1"/>
          <p:nvPr/>
        </p:nvSpPr>
        <p:spPr>
          <a:xfrm>
            <a:off x="959004" y="3508578"/>
            <a:ext cx="3213375" cy="1200329"/>
          </a:xfrm>
          <a:prstGeom prst="rect">
            <a:avLst/>
          </a:prstGeom>
          <a:noFill/>
        </p:spPr>
        <p:txBody>
          <a:bodyPr wrap="square" rtlCol="0">
            <a:spAutoFit/>
          </a:bodyPr>
          <a:lstStyle/>
          <a:p>
            <a:r>
              <a:rPr lang="en-US" b="1" dirty="0"/>
              <a:t>Performance of the trained model is compared to 21 dermatologists on a test set of biopsy-proven images</a:t>
            </a:r>
          </a:p>
        </p:txBody>
      </p:sp>
    </p:spTree>
    <p:extLst>
      <p:ext uri="{BB962C8B-B14F-4D97-AF65-F5344CB8AC3E}">
        <p14:creationId xmlns:p14="http://schemas.microsoft.com/office/powerpoint/2010/main" val="3907199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A3A77-1B39-9E4A-A2FE-0A9158B99920}"/>
              </a:ext>
            </a:extLst>
          </p:cNvPr>
          <p:cNvPicPr>
            <a:picLocks noChangeAspect="1"/>
          </p:cNvPicPr>
          <p:nvPr/>
        </p:nvPicPr>
        <p:blipFill>
          <a:blip r:embed="rId3"/>
          <a:stretch>
            <a:fillRect/>
          </a:stretch>
        </p:blipFill>
        <p:spPr>
          <a:xfrm>
            <a:off x="362593" y="1207510"/>
            <a:ext cx="7423661" cy="4918175"/>
          </a:xfrm>
          <a:prstGeom prst="rect">
            <a:avLst/>
          </a:prstGeom>
        </p:spPr>
      </p:pic>
      <p:sp>
        <p:nvSpPr>
          <p:cNvPr id="3" name="Title 1">
            <a:extLst>
              <a:ext uri="{FF2B5EF4-FFF2-40B4-BE49-F238E27FC236}">
                <a16:creationId xmlns:a16="http://schemas.microsoft.com/office/drawing/2014/main" id="{2AE72C63-1A24-F04A-84EC-9DCAFB0AC497}"/>
              </a:ext>
            </a:extLst>
          </p:cNvPr>
          <p:cNvSpPr txBox="1">
            <a:spLocks/>
          </p:cNvSpPr>
          <p:nvPr/>
        </p:nvSpPr>
        <p:spPr>
          <a:xfrm>
            <a:off x="0" y="166255"/>
            <a:ext cx="12192000" cy="886691"/>
          </a:xfrm>
          <a:prstGeom prst="rect">
            <a:avLst/>
          </a:prstGeom>
        </p:spPr>
        <p:txBody>
          <a:bodyPr>
            <a:normAutofit fontScale="9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sz="4000" dirty="0"/>
              <a:t>Specifying training classes based on taxonomy of lesions</a:t>
            </a:r>
          </a:p>
        </p:txBody>
      </p:sp>
      <p:sp>
        <p:nvSpPr>
          <p:cNvPr id="4" name="TextBox 3">
            <a:extLst>
              <a:ext uri="{FF2B5EF4-FFF2-40B4-BE49-F238E27FC236}">
                <a16:creationId xmlns:a16="http://schemas.microsoft.com/office/drawing/2014/main" id="{A074B39C-B467-6449-9421-79DBEB719C3F}"/>
              </a:ext>
            </a:extLst>
          </p:cNvPr>
          <p:cNvSpPr txBox="1"/>
          <p:nvPr/>
        </p:nvSpPr>
        <p:spPr>
          <a:xfrm>
            <a:off x="8007531" y="1819939"/>
            <a:ext cx="3487783" cy="3970318"/>
          </a:xfrm>
          <a:prstGeom prst="rect">
            <a:avLst/>
          </a:prstGeom>
          <a:noFill/>
        </p:spPr>
        <p:txBody>
          <a:bodyPr wrap="square" rtlCol="0">
            <a:spAutoFit/>
          </a:bodyPr>
          <a:lstStyle/>
          <a:p>
            <a:r>
              <a:rPr lang="en-US" b="1" dirty="0"/>
              <a:t>Disease Partitioning Algorithm:</a:t>
            </a:r>
          </a:p>
          <a:p>
            <a:endParaRPr lang="en-US" dirty="0"/>
          </a:p>
          <a:p>
            <a:pPr marL="285750" indent="-285750">
              <a:buFontTx/>
              <a:buChar char="-"/>
            </a:pPr>
            <a:r>
              <a:rPr lang="en-US" dirty="0"/>
              <a:t>Ascend the tree until the current node contains &lt;1000 images across all child nodes. Add these images as a distinct training class.</a:t>
            </a:r>
          </a:p>
          <a:p>
            <a:pPr marL="285750" indent="-285750">
              <a:buFontTx/>
              <a:buChar char="-"/>
            </a:pPr>
            <a:endParaRPr lang="en-US" dirty="0"/>
          </a:p>
          <a:p>
            <a:pPr marL="285750" indent="-285750">
              <a:buFontTx/>
              <a:buChar char="-"/>
            </a:pPr>
            <a:r>
              <a:rPr lang="en-US" dirty="0"/>
              <a:t>This resulted in 757 training classes.</a:t>
            </a:r>
          </a:p>
          <a:p>
            <a:pPr marL="285750" indent="-285750">
              <a:buFontTx/>
              <a:buChar char="-"/>
            </a:pPr>
            <a:endParaRPr lang="en-US" dirty="0"/>
          </a:p>
          <a:p>
            <a:pPr marL="285750" indent="-285750">
              <a:buFontTx/>
              <a:buChar char="-"/>
            </a:pPr>
            <a:r>
              <a:rPr lang="en-US" dirty="0"/>
              <a:t>However, performance was assessed based on higher-level nodes.</a:t>
            </a:r>
          </a:p>
        </p:txBody>
      </p:sp>
      <p:sp>
        <p:nvSpPr>
          <p:cNvPr id="5" name="Rectangle 4">
            <a:extLst>
              <a:ext uri="{FF2B5EF4-FFF2-40B4-BE49-F238E27FC236}">
                <a16:creationId xmlns:a16="http://schemas.microsoft.com/office/drawing/2014/main" id="{CAE36C30-C6F1-1348-B0A2-5437EA7D928F}"/>
              </a:ext>
            </a:extLst>
          </p:cNvPr>
          <p:cNvSpPr/>
          <p:nvPr/>
        </p:nvSpPr>
        <p:spPr>
          <a:xfrm>
            <a:off x="5749636" y="1207510"/>
            <a:ext cx="2257895" cy="92609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95564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18BBB0C-2759-5544-9BDD-EC196F5F7165}"/>
              </a:ext>
            </a:extLst>
          </p:cNvPr>
          <p:cNvSpPr/>
          <p:nvPr/>
        </p:nvSpPr>
        <p:spPr>
          <a:xfrm>
            <a:off x="1804554" y="1011382"/>
            <a:ext cx="2216727" cy="1385454"/>
          </a:xfrm>
          <a:prstGeom prst="ellipse">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MALIGNANT LESION</a:t>
            </a:r>
          </a:p>
        </p:txBody>
      </p:sp>
      <p:sp>
        <p:nvSpPr>
          <p:cNvPr id="3" name="Oval 2">
            <a:extLst>
              <a:ext uri="{FF2B5EF4-FFF2-40B4-BE49-F238E27FC236}">
                <a16:creationId xmlns:a16="http://schemas.microsoft.com/office/drawing/2014/main" id="{E0A8FEB6-46DD-744E-B2F6-998CEE22CC29}"/>
              </a:ext>
            </a:extLst>
          </p:cNvPr>
          <p:cNvSpPr/>
          <p:nvPr/>
        </p:nvSpPr>
        <p:spPr>
          <a:xfrm>
            <a:off x="775854" y="2996045"/>
            <a:ext cx="1981200" cy="1496290"/>
          </a:xfrm>
          <a:prstGeom prst="ellipse">
            <a:avLst/>
          </a:prstGeom>
          <a:solidFill>
            <a:srgbClr val="00B05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CUTAENOUS LYMPHOMA</a:t>
            </a:r>
          </a:p>
        </p:txBody>
      </p:sp>
      <p:sp>
        <p:nvSpPr>
          <p:cNvPr id="4" name="Oval 3">
            <a:extLst>
              <a:ext uri="{FF2B5EF4-FFF2-40B4-BE49-F238E27FC236}">
                <a16:creationId xmlns:a16="http://schemas.microsoft.com/office/drawing/2014/main" id="{280DCA6E-4551-8848-BF1D-4E0B08AA4FD9}"/>
              </a:ext>
            </a:extLst>
          </p:cNvPr>
          <p:cNvSpPr/>
          <p:nvPr/>
        </p:nvSpPr>
        <p:spPr>
          <a:xfrm>
            <a:off x="3740727" y="2996045"/>
            <a:ext cx="1620982" cy="1496291"/>
          </a:xfrm>
          <a:prstGeom prst="ellipse">
            <a:avLst/>
          </a:prstGeom>
          <a:solidFill>
            <a:srgbClr val="00B05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DERMAL</a:t>
            </a:r>
          </a:p>
        </p:txBody>
      </p:sp>
      <p:sp>
        <p:nvSpPr>
          <p:cNvPr id="5" name="Oval 4">
            <a:extLst>
              <a:ext uri="{FF2B5EF4-FFF2-40B4-BE49-F238E27FC236}">
                <a16:creationId xmlns:a16="http://schemas.microsoft.com/office/drawing/2014/main" id="{F986B18D-2A28-3D4E-B611-FAAED7E4FE77}"/>
              </a:ext>
            </a:extLst>
          </p:cNvPr>
          <p:cNvSpPr/>
          <p:nvPr/>
        </p:nvSpPr>
        <p:spPr>
          <a:xfrm>
            <a:off x="1451266" y="4980708"/>
            <a:ext cx="1156854"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B-CELL</a:t>
            </a:r>
          </a:p>
        </p:txBody>
      </p:sp>
      <p:sp>
        <p:nvSpPr>
          <p:cNvPr id="6" name="Oval 5">
            <a:extLst>
              <a:ext uri="{FF2B5EF4-FFF2-40B4-BE49-F238E27FC236}">
                <a16:creationId xmlns:a16="http://schemas.microsoft.com/office/drawing/2014/main" id="{B0796742-4D6F-DF45-9B0E-5186C9F66207}"/>
              </a:ext>
            </a:extLst>
          </p:cNvPr>
          <p:cNvSpPr/>
          <p:nvPr/>
        </p:nvSpPr>
        <p:spPr>
          <a:xfrm>
            <a:off x="221672" y="4980708"/>
            <a:ext cx="1108363"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T-CELL</a:t>
            </a:r>
          </a:p>
        </p:txBody>
      </p:sp>
      <p:sp>
        <p:nvSpPr>
          <p:cNvPr id="7" name="Oval 6">
            <a:extLst>
              <a:ext uri="{FF2B5EF4-FFF2-40B4-BE49-F238E27FC236}">
                <a16:creationId xmlns:a16="http://schemas.microsoft.com/office/drawing/2014/main" id="{A3C7C885-F6D5-524E-82DF-0B7FC3A10EA5}"/>
              </a:ext>
            </a:extLst>
          </p:cNvPr>
          <p:cNvSpPr/>
          <p:nvPr/>
        </p:nvSpPr>
        <p:spPr>
          <a:xfrm>
            <a:off x="2817799" y="4980708"/>
            <a:ext cx="2521527"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ANGIOSARCOMA</a:t>
            </a:r>
          </a:p>
        </p:txBody>
      </p:sp>
      <p:sp>
        <p:nvSpPr>
          <p:cNvPr id="8" name="Oval 7">
            <a:extLst>
              <a:ext uri="{FF2B5EF4-FFF2-40B4-BE49-F238E27FC236}">
                <a16:creationId xmlns:a16="http://schemas.microsoft.com/office/drawing/2014/main" id="{7FFB2BC3-9B28-094E-AB83-D21BB5B99984}"/>
              </a:ext>
            </a:extLst>
          </p:cNvPr>
          <p:cNvSpPr/>
          <p:nvPr/>
        </p:nvSpPr>
        <p:spPr>
          <a:xfrm>
            <a:off x="5549005" y="4980708"/>
            <a:ext cx="2285998"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MERKEL CELL CARCINOMA</a:t>
            </a:r>
          </a:p>
        </p:txBody>
      </p:sp>
      <p:cxnSp>
        <p:nvCxnSpPr>
          <p:cNvPr id="10" name="Straight Connector 9">
            <a:extLst>
              <a:ext uri="{FF2B5EF4-FFF2-40B4-BE49-F238E27FC236}">
                <a16:creationId xmlns:a16="http://schemas.microsoft.com/office/drawing/2014/main" id="{AD4707DE-3BEE-B040-97AE-6B5A64DEFF5B}"/>
              </a:ext>
            </a:extLst>
          </p:cNvPr>
          <p:cNvCxnSpPr>
            <a:cxnSpLocks/>
            <a:stCxn id="4" idx="3"/>
          </p:cNvCxnSpPr>
          <p:nvPr/>
        </p:nvCxnSpPr>
        <p:spPr>
          <a:xfrm flipH="1">
            <a:off x="3591794" y="4273209"/>
            <a:ext cx="386320" cy="7074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5B7AC07-027E-3B42-B79F-8B41AC8FE453}"/>
              </a:ext>
            </a:extLst>
          </p:cNvPr>
          <p:cNvCxnSpPr>
            <a:cxnSpLocks/>
            <a:stCxn id="4" idx="5"/>
            <a:endCxn id="8" idx="1"/>
          </p:cNvCxnSpPr>
          <p:nvPr/>
        </p:nvCxnSpPr>
        <p:spPr>
          <a:xfrm>
            <a:off x="5124322" y="4273209"/>
            <a:ext cx="759460" cy="84343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1FCE6E5-B681-5247-A0B4-4EFF976E7F37}"/>
              </a:ext>
            </a:extLst>
          </p:cNvPr>
          <p:cNvCxnSpPr>
            <a:cxnSpLocks/>
            <a:endCxn id="5" idx="0"/>
          </p:cNvCxnSpPr>
          <p:nvPr/>
        </p:nvCxnSpPr>
        <p:spPr>
          <a:xfrm>
            <a:off x="2019292" y="4492335"/>
            <a:ext cx="10401" cy="4883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2756DE-2B73-5549-9EEE-85390C12406A}"/>
              </a:ext>
            </a:extLst>
          </p:cNvPr>
          <p:cNvCxnSpPr>
            <a:cxnSpLocks/>
            <a:stCxn id="3" idx="3"/>
            <a:endCxn id="6" idx="0"/>
          </p:cNvCxnSpPr>
          <p:nvPr/>
        </p:nvCxnSpPr>
        <p:spPr>
          <a:xfrm flipH="1">
            <a:off x="775854" y="4273208"/>
            <a:ext cx="290140" cy="7075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C5917DC-6FBD-3C48-978A-CDACCF2676B9}"/>
              </a:ext>
            </a:extLst>
          </p:cNvPr>
          <p:cNvCxnSpPr>
            <a:cxnSpLocks/>
            <a:stCxn id="2" idx="5"/>
            <a:endCxn id="4" idx="0"/>
          </p:cNvCxnSpPr>
          <p:nvPr/>
        </p:nvCxnSpPr>
        <p:spPr>
          <a:xfrm>
            <a:off x="3696649" y="2193941"/>
            <a:ext cx="854569" cy="80210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5DD6B4-93E2-B242-8B0E-AACF6690D4DD}"/>
              </a:ext>
            </a:extLst>
          </p:cNvPr>
          <p:cNvCxnSpPr>
            <a:cxnSpLocks/>
            <a:stCxn id="3" idx="0"/>
            <a:endCxn id="2" idx="3"/>
          </p:cNvCxnSpPr>
          <p:nvPr/>
        </p:nvCxnSpPr>
        <p:spPr>
          <a:xfrm flipV="1">
            <a:off x="1766454" y="2193941"/>
            <a:ext cx="362732" cy="80210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14D578A-FC52-6B44-A981-069BB6B7B0EF}"/>
              </a:ext>
            </a:extLst>
          </p:cNvPr>
          <p:cNvCxnSpPr>
            <a:cxnSpLocks/>
            <a:endCxn id="2" idx="0"/>
          </p:cNvCxnSpPr>
          <p:nvPr/>
        </p:nvCxnSpPr>
        <p:spPr>
          <a:xfrm flipH="1">
            <a:off x="2912918" y="52599"/>
            <a:ext cx="17468" cy="95878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BE34BA61-13D4-D04E-861C-1CD69EBF37D6}"/>
              </a:ext>
            </a:extLst>
          </p:cNvPr>
          <p:cNvSpPr txBox="1"/>
          <p:nvPr/>
        </p:nvSpPr>
        <p:spPr>
          <a:xfrm>
            <a:off x="8986790" y="4664561"/>
            <a:ext cx="2720299" cy="1569660"/>
          </a:xfrm>
          <a:prstGeom prst="rect">
            <a:avLst/>
          </a:prstGeom>
          <a:noFill/>
        </p:spPr>
        <p:txBody>
          <a:bodyPr wrap="square" rtlCol="0">
            <a:spAutoFit/>
          </a:bodyPr>
          <a:lstStyle/>
          <a:p>
            <a:r>
              <a:rPr lang="en-US" sz="2400" dirty="0"/>
              <a:t>Use these as training classes?</a:t>
            </a:r>
          </a:p>
          <a:p>
            <a:r>
              <a:rPr lang="en-US" sz="2400" dirty="0">
                <a:sym typeface="Wingdings" pitchFamily="2" charset="2"/>
              </a:rPr>
              <a:t>-&gt; Too few examples to learn effectively</a:t>
            </a:r>
            <a:endParaRPr lang="en-US" sz="2400" dirty="0"/>
          </a:p>
        </p:txBody>
      </p:sp>
      <p:cxnSp>
        <p:nvCxnSpPr>
          <p:cNvPr id="43" name="Straight Arrow Connector 42">
            <a:extLst>
              <a:ext uri="{FF2B5EF4-FFF2-40B4-BE49-F238E27FC236}">
                <a16:creationId xmlns:a16="http://schemas.microsoft.com/office/drawing/2014/main" id="{5D220672-573F-2941-86C9-6ADBC14E9E0B}"/>
              </a:ext>
            </a:extLst>
          </p:cNvPr>
          <p:cNvCxnSpPr/>
          <p:nvPr/>
        </p:nvCxnSpPr>
        <p:spPr>
          <a:xfrm flipH="1">
            <a:off x="8091055" y="5444835"/>
            <a:ext cx="7342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89379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18BBB0C-2759-5544-9BDD-EC196F5F7165}"/>
              </a:ext>
            </a:extLst>
          </p:cNvPr>
          <p:cNvSpPr/>
          <p:nvPr/>
        </p:nvSpPr>
        <p:spPr>
          <a:xfrm>
            <a:off x="1804554" y="1011382"/>
            <a:ext cx="2216727" cy="1385454"/>
          </a:xfrm>
          <a:prstGeom prst="ellipse">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MALIGNANT LESION</a:t>
            </a:r>
          </a:p>
        </p:txBody>
      </p:sp>
      <p:sp>
        <p:nvSpPr>
          <p:cNvPr id="3" name="Oval 2">
            <a:extLst>
              <a:ext uri="{FF2B5EF4-FFF2-40B4-BE49-F238E27FC236}">
                <a16:creationId xmlns:a16="http://schemas.microsoft.com/office/drawing/2014/main" id="{E0A8FEB6-46DD-744E-B2F6-998CEE22CC29}"/>
              </a:ext>
            </a:extLst>
          </p:cNvPr>
          <p:cNvSpPr/>
          <p:nvPr/>
        </p:nvSpPr>
        <p:spPr>
          <a:xfrm>
            <a:off x="775854" y="2996045"/>
            <a:ext cx="1981200" cy="1496290"/>
          </a:xfrm>
          <a:prstGeom prst="ellipse">
            <a:avLst/>
          </a:prstGeom>
          <a:solidFill>
            <a:srgbClr val="00B05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CUTAENOUS LYMPHOMA</a:t>
            </a:r>
          </a:p>
        </p:txBody>
      </p:sp>
      <p:sp>
        <p:nvSpPr>
          <p:cNvPr id="4" name="Oval 3">
            <a:extLst>
              <a:ext uri="{FF2B5EF4-FFF2-40B4-BE49-F238E27FC236}">
                <a16:creationId xmlns:a16="http://schemas.microsoft.com/office/drawing/2014/main" id="{280DCA6E-4551-8848-BF1D-4E0B08AA4FD9}"/>
              </a:ext>
            </a:extLst>
          </p:cNvPr>
          <p:cNvSpPr/>
          <p:nvPr/>
        </p:nvSpPr>
        <p:spPr>
          <a:xfrm>
            <a:off x="3740727" y="2996045"/>
            <a:ext cx="1620982" cy="1496291"/>
          </a:xfrm>
          <a:prstGeom prst="ellipse">
            <a:avLst/>
          </a:prstGeom>
          <a:solidFill>
            <a:srgbClr val="00B05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DERMAL</a:t>
            </a:r>
          </a:p>
        </p:txBody>
      </p:sp>
      <p:sp>
        <p:nvSpPr>
          <p:cNvPr id="5" name="Oval 4">
            <a:extLst>
              <a:ext uri="{FF2B5EF4-FFF2-40B4-BE49-F238E27FC236}">
                <a16:creationId xmlns:a16="http://schemas.microsoft.com/office/drawing/2014/main" id="{F986B18D-2A28-3D4E-B611-FAAED7E4FE77}"/>
              </a:ext>
            </a:extLst>
          </p:cNvPr>
          <p:cNvSpPr/>
          <p:nvPr/>
        </p:nvSpPr>
        <p:spPr>
          <a:xfrm>
            <a:off x="1451266" y="4980708"/>
            <a:ext cx="1156854"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B-CELL</a:t>
            </a:r>
          </a:p>
        </p:txBody>
      </p:sp>
      <p:sp>
        <p:nvSpPr>
          <p:cNvPr id="6" name="Oval 5">
            <a:extLst>
              <a:ext uri="{FF2B5EF4-FFF2-40B4-BE49-F238E27FC236}">
                <a16:creationId xmlns:a16="http://schemas.microsoft.com/office/drawing/2014/main" id="{B0796742-4D6F-DF45-9B0E-5186C9F66207}"/>
              </a:ext>
            </a:extLst>
          </p:cNvPr>
          <p:cNvSpPr/>
          <p:nvPr/>
        </p:nvSpPr>
        <p:spPr>
          <a:xfrm>
            <a:off x="221672" y="4980708"/>
            <a:ext cx="1108363"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T-CELL</a:t>
            </a:r>
          </a:p>
        </p:txBody>
      </p:sp>
      <p:sp>
        <p:nvSpPr>
          <p:cNvPr id="7" name="Oval 6">
            <a:extLst>
              <a:ext uri="{FF2B5EF4-FFF2-40B4-BE49-F238E27FC236}">
                <a16:creationId xmlns:a16="http://schemas.microsoft.com/office/drawing/2014/main" id="{A3C7C885-F6D5-524E-82DF-0B7FC3A10EA5}"/>
              </a:ext>
            </a:extLst>
          </p:cNvPr>
          <p:cNvSpPr/>
          <p:nvPr/>
        </p:nvSpPr>
        <p:spPr>
          <a:xfrm>
            <a:off x="2817799" y="4980708"/>
            <a:ext cx="2521527"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ANGIOSARCOMA</a:t>
            </a:r>
          </a:p>
        </p:txBody>
      </p:sp>
      <p:sp>
        <p:nvSpPr>
          <p:cNvPr id="8" name="Oval 7">
            <a:extLst>
              <a:ext uri="{FF2B5EF4-FFF2-40B4-BE49-F238E27FC236}">
                <a16:creationId xmlns:a16="http://schemas.microsoft.com/office/drawing/2014/main" id="{7FFB2BC3-9B28-094E-AB83-D21BB5B99984}"/>
              </a:ext>
            </a:extLst>
          </p:cNvPr>
          <p:cNvSpPr/>
          <p:nvPr/>
        </p:nvSpPr>
        <p:spPr>
          <a:xfrm>
            <a:off x="5549005" y="4980708"/>
            <a:ext cx="2285998"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MERKEL CELL CARCINOMA</a:t>
            </a:r>
          </a:p>
        </p:txBody>
      </p:sp>
      <p:cxnSp>
        <p:nvCxnSpPr>
          <p:cNvPr id="10" name="Straight Connector 9">
            <a:extLst>
              <a:ext uri="{FF2B5EF4-FFF2-40B4-BE49-F238E27FC236}">
                <a16:creationId xmlns:a16="http://schemas.microsoft.com/office/drawing/2014/main" id="{AD4707DE-3BEE-B040-97AE-6B5A64DEFF5B}"/>
              </a:ext>
            </a:extLst>
          </p:cNvPr>
          <p:cNvCxnSpPr>
            <a:cxnSpLocks/>
            <a:stCxn id="4" idx="3"/>
          </p:cNvCxnSpPr>
          <p:nvPr/>
        </p:nvCxnSpPr>
        <p:spPr>
          <a:xfrm flipH="1">
            <a:off x="3591794" y="4273209"/>
            <a:ext cx="386320" cy="7074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5B7AC07-027E-3B42-B79F-8B41AC8FE453}"/>
              </a:ext>
            </a:extLst>
          </p:cNvPr>
          <p:cNvCxnSpPr>
            <a:cxnSpLocks/>
            <a:stCxn id="4" idx="5"/>
            <a:endCxn id="8" idx="1"/>
          </p:cNvCxnSpPr>
          <p:nvPr/>
        </p:nvCxnSpPr>
        <p:spPr>
          <a:xfrm>
            <a:off x="5124322" y="4273209"/>
            <a:ext cx="759460" cy="84343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1FCE6E5-B681-5247-A0B4-4EFF976E7F37}"/>
              </a:ext>
            </a:extLst>
          </p:cNvPr>
          <p:cNvCxnSpPr>
            <a:cxnSpLocks/>
            <a:endCxn id="5" idx="0"/>
          </p:cNvCxnSpPr>
          <p:nvPr/>
        </p:nvCxnSpPr>
        <p:spPr>
          <a:xfrm>
            <a:off x="2019292" y="4492335"/>
            <a:ext cx="10401" cy="4883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2756DE-2B73-5549-9EEE-85390C12406A}"/>
              </a:ext>
            </a:extLst>
          </p:cNvPr>
          <p:cNvCxnSpPr>
            <a:cxnSpLocks/>
            <a:stCxn id="3" idx="3"/>
            <a:endCxn id="6" idx="0"/>
          </p:cNvCxnSpPr>
          <p:nvPr/>
        </p:nvCxnSpPr>
        <p:spPr>
          <a:xfrm flipH="1">
            <a:off x="775854" y="4273208"/>
            <a:ext cx="290140" cy="7075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C5917DC-6FBD-3C48-978A-CDACCF2676B9}"/>
              </a:ext>
            </a:extLst>
          </p:cNvPr>
          <p:cNvCxnSpPr>
            <a:cxnSpLocks/>
            <a:stCxn id="2" idx="5"/>
            <a:endCxn id="4" idx="0"/>
          </p:cNvCxnSpPr>
          <p:nvPr/>
        </p:nvCxnSpPr>
        <p:spPr>
          <a:xfrm>
            <a:off x="3696649" y="2193941"/>
            <a:ext cx="854569" cy="80210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5DD6B4-93E2-B242-8B0E-AACF6690D4DD}"/>
              </a:ext>
            </a:extLst>
          </p:cNvPr>
          <p:cNvCxnSpPr>
            <a:cxnSpLocks/>
            <a:stCxn id="3" idx="0"/>
            <a:endCxn id="2" idx="3"/>
          </p:cNvCxnSpPr>
          <p:nvPr/>
        </p:nvCxnSpPr>
        <p:spPr>
          <a:xfrm flipV="1">
            <a:off x="1766454" y="2193941"/>
            <a:ext cx="362732" cy="80210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14D578A-FC52-6B44-A981-069BB6B7B0EF}"/>
              </a:ext>
            </a:extLst>
          </p:cNvPr>
          <p:cNvCxnSpPr>
            <a:cxnSpLocks/>
            <a:endCxn id="2" idx="0"/>
          </p:cNvCxnSpPr>
          <p:nvPr/>
        </p:nvCxnSpPr>
        <p:spPr>
          <a:xfrm flipH="1">
            <a:off x="2912918" y="52599"/>
            <a:ext cx="17468" cy="95878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ABA13E5-E399-E948-A2A3-C9FDA8F78321}"/>
              </a:ext>
            </a:extLst>
          </p:cNvPr>
          <p:cNvSpPr txBox="1"/>
          <p:nvPr/>
        </p:nvSpPr>
        <p:spPr>
          <a:xfrm>
            <a:off x="6783917" y="827176"/>
            <a:ext cx="3080519" cy="1569660"/>
          </a:xfrm>
          <a:prstGeom prst="rect">
            <a:avLst/>
          </a:prstGeom>
          <a:noFill/>
        </p:spPr>
        <p:txBody>
          <a:bodyPr wrap="square" rtlCol="0">
            <a:spAutoFit/>
          </a:bodyPr>
          <a:lstStyle/>
          <a:p>
            <a:r>
              <a:rPr lang="en-US" sz="2400" dirty="0"/>
              <a:t>Use these as training classes?</a:t>
            </a:r>
          </a:p>
          <a:p>
            <a:r>
              <a:rPr lang="en-US" sz="2400" dirty="0">
                <a:sym typeface="Wingdings" pitchFamily="2" charset="2"/>
              </a:rPr>
              <a:t>-&gt; Too much variability in appearance</a:t>
            </a:r>
            <a:endParaRPr lang="en-US" sz="2400" dirty="0"/>
          </a:p>
        </p:txBody>
      </p:sp>
      <p:cxnSp>
        <p:nvCxnSpPr>
          <p:cNvPr id="18" name="Straight Arrow Connector 17">
            <a:extLst>
              <a:ext uri="{FF2B5EF4-FFF2-40B4-BE49-F238E27FC236}">
                <a16:creationId xmlns:a16="http://schemas.microsoft.com/office/drawing/2014/main" id="{BD5A3F3C-5805-4C47-81DE-3C5CDEC80EC6}"/>
              </a:ext>
            </a:extLst>
          </p:cNvPr>
          <p:cNvCxnSpPr/>
          <p:nvPr/>
        </p:nvCxnSpPr>
        <p:spPr>
          <a:xfrm flipH="1">
            <a:off x="5888182" y="1607450"/>
            <a:ext cx="7342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94579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18BBB0C-2759-5544-9BDD-EC196F5F7165}"/>
              </a:ext>
            </a:extLst>
          </p:cNvPr>
          <p:cNvSpPr/>
          <p:nvPr/>
        </p:nvSpPr>
        <p:spPr>
          <a:xfrm>
            <a:off x="1804554" y="1011382"/>
            <a:ext cx="2216727" cy="1385454"/>
          </a:xfrm>
          <a:prstGeom prst="ellipse">
            <a:avLst/>
          </a:prstGeom>
          <a:solidFill>
            <a:srgbClr val="FF0000"/>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MALIGNANT LESION</a:t>
            </a:r>
          </a:p>
        </p:txBody>
      </p:sp>
      <p:sp>
        <p:nvSpPr>
          <p:cNvPr id="3" name="Oval 2">
            <a:extLst>
              <a:ext uri="{FF2B5EF4-FFF2-40B4-BE49-F238E27FC236}">
                <a16:creationId xmlns:a16="http://schemas.microsoft.com/office/drawing/2014/main" id="{E0A8FEB6-46DD-744E-B2F6-998CEE22CC29}"/>
              </a:ext>
            </a:extLst>
          </p:cNvPr>
          <p:cNvSpPr/>
          <p:nvPr/>
        </p:nvSpPr>
        <p:spPr>
          <a:xfrm>
            <a:off x="775854" y="2996045"/>
            <a:ext cx="1981200" cy="1496290"/>
          </a:xfrm>
          <a:prstGeom prst="ellipse">
            <a:avLst/>
          </a:prstGeom>
          <a:solidFill>
            <a:srgbClr val="00B05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CUTAENOUS LYMPHOMA</a:t>
            </a:r>
          </a:p>
        </p:txBody>
      </p:sp>
      <p:sp>
        <p:nvSpPr>
          <p:cNvPr id="4" name="Oval 3">
            <a:extLst>
              <a:ext uri="{FF2B5EF4-FFF2-40B4-BE49-F238E27FC236}">
                <a16:creationId xmlns:a16="http://schemas.microsoft.com/office/drawing/2014/main" id="{280DCA6E-4551-8848-BF1D-4E0B08AA4FD9}"/>
              </a:ext>
            </a:extLst>
          </p:cNvPr>
          <p:cNvSpPr/>
          <p:nvPr/>
        </p:nvSpPr>
        <p:spPr>
          <a:xfrm>
            <a:off x="3740727" y="2996045"/>
            <a:ext cx="1620982" cy="1496291"/>
          </a:xfrm>
          <a:prstGeom prst="ellipse">
            <a:avLst/>
          </a:prstGeom>
          <a:solidFill>
            <a:srgbClr val="00B050"/>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DERMAL</a:t>
            </a:r>
          </a:p>
        </p:txBody>
      </p:sp>
      <p:sp>
        <p:nvSpPr>
          <p:cNvPr id="5" name="Oval 4">
            <a:extLst>
              <a:ext uri="{FF2B5EF4-FFF2-40B4-BE49-F238E27FC236}">
                <a16:creationId xmlns:a16="http://schemas.microsoft.com/office/drawing/2014/main" id="{F986B18D-2A28-3D4E-B611-FAAED7E4FE77}"/>
              </a:ext>
            </a:extLst>
          </p:cNvPr>
          <p:cNvSpPr/>
          <p:nvPr/>
        </p:nvSpPr>
        <p:spPr>
          <a:xfrm>
            <a:off x="1451266" y="4980708"/>
            <a:ext cx="1156854"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B-CELL</a:t>
            </a:r>
          </a:p>
        </p:txBody>
      </p:sp>
      <p:sp>
        <p:nvSpPr>
          <p:cNvPr id="6" name="Oval 5">
            <a:extLst>
              <a:ext uri="{FF2B5EF4-FFF2-40B4-BE49-F238E27FC236}">
                <a16:creationId xmlns:a16="http://schemas.microsoft.com/office/drawing/2014/main" id="{B0796742-4D6F-DF45-9B0E-5186C9F66207}"/>
              </a:ext>
            </a:extLst>
          </p:cNvPr>
          <p:cNvSpPr/>
          <p:nvPr/>
        </p:nvSpPr>
        <p:spPr>
          <a:xfrm>
            <a:off x="221672" y="4980708"/>
            <a:ext cx="1108363"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T-CELL</a:t>
            </a:r>
          </a:p>
        </p:txBody>
      </p:sp>
      <p:sp>
        <p:nvSpPr>
          <p:cNvPr id="7" name="Oval 6">
            <a:extLst>
              <a:ext uri="{FF2B5EF4-FFF2-40B4-BE49-F238E27FC236}">
                <a16:creationId xmlns:a16="http://schemas.microsoft.com/office/drawing/2014/main" id="{A3C7C885-F6D5-524E-82DF-0B7FC3A10EA5}"/>
              </a:ext>
            </a:extLst>
          </p:cNvPr>
          <p:cNvSpPr/>
          <p:nvPr/>
        </p:nvSpPr>
        <p:spPr>
          <a:xfrm>
            <a:off x="2817799" y="4980708"/>
            <a:ext cx="2521527"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ANGIOSARCOMA</a:t>
            </a:r>
          </a:p>
        </p:txBody>
      </p:sp>
      <p:sp>
        <p:nvSpPr>
          <p:cNvPr id="8" name="Oval 7">
            <a:extLst>
              <a:ext uri="{FF2B5EF4-FFF2-40B4-BE49-F238E27FC236}">
                <a16:creationId xmlns:a16="http://schemas.microsoft.com/office/drawing/2014/main" id="{7FFB2BC3-9B28-094E-AB83-D21BB5B99984}"/>
              </a:ext>
            </a:extLst>
          </p:cNvPr>
          <p:cNvSpPr/>
          <p:nvPr/>
        </p:nvSpPr>
        <p:spPr>
          <a:xfrm>
            <a:off x="5549005" y="4980708"/>
            <a:ext cx="2285998" cy="92825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MERKEL CELL CARCINOMA</a:t>
            </a:r>
          </a:p>
        </p:txBody>
      </p:sp>
      <p:cxnSp>
        <p:nvCxnSpPr>
          <p:cNvPr id="10" name="Straight Connector 9">
            <a:extLst>
              <a:ext uri="{FF2B5EF4-FFF2-40B4-BE49-F238E27FC236}">
                <a16:creationId xmlns:a16="http://schemas.microsoft.com/office/drawing/2014/main" id="{AD4707DE-3BEE-B040-97AE-6B5A64DEFF5B}"/>
              </a:ext>
            </a:extLst>
          </p:cNvPr>
          <p:cNvCxnSpPr>
            <a:cxnSpLocks/>
            <a:stCxn id="4" idx="3"/>
          </p:cNvCxnSpPr>
          <p:nvPr/>
        </p:nvCxnSpPr>
        <p:spPr>
          <a:xfrm flipH="1">
            <a:off x="3591794" y="4273209"/>
            <a:ext cx="386320" cy="70749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5B7AC07-027E-3B42-B79F-8B41AC8FE453}"/>
              </a:ext>
            </a:extLst>
          </p:cNvPr>
          <p:cNvCxnSpPr>
            <a:cxnSpLocks/>
            <a:stCxn id="4" idx="5"/>
            <a:endCxn id="8" idx="1"/>
          </p:cNvCxnSpPr>
          <p:nvPr/>
        </p:nvCxnSpPr>
        <p:spPr>
          <a:xfrm>
            <a:off x="5124322" y="4273209"/>
            <a:ext cx="759460" cy="84343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D1FCE6E5-B681-5247-A0B4-4EFF976E7F37}"/>
              </a:ext>
            </a:extLst>
          </p:cNvPr>
          <p:cNvCxnSpPr>
            <a:cxnSpLocks/>
            <a:endCxn id="5" idx="0"/>
          </p:cNvCxnSpPr>
          <p:nvPr/>
        </p:nvCxnSpPr>
        <p:spPr>
          <a:xfrm>
            <a:off x="2019292" y="4492335"/>
            <a:ext cx="10401" cy="4883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942756DE-2B73-5549-9EEE-85390C12406A}"/>
              </a:ext>
            </a:extLst>
          </p:cNvPr>
          <p:cNvCxnSpPr>
            <a:cxnSpLocks/>
            <a:stCxn id="3" idx="3"/>
            <a:endCxn id="6" idx="0"/>
          </p:cNvCxnSpPr>
          <p:nvPr/>
        </p:nvCxnSpPr>
        <p:spPr>
          <a:xfrm flipH="1">
            <a:off x="775854" y="4273208"/>
            <a:ext cx="290140" cy="707500"/>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2C5917DC-6FBD-3C48-978A-CDACCF2676B9}"/>
              </a:ext>
            </a:extLst>
          </p:cNvPr>
          <p:cNvCxnSpPr>
            <a:cxnSpLocks/>
            <a:stCxn id="2" idx="5"/>
            <a:endCxn id="4" idx="0"/>
          </p:cNvCxnSpPr>
          <p:nvPr/>
        </p:nvCxnSpPr>
        <p:spPr>
          <a:xfrm>
            <a:off x="3696649" y="2193941"/>
            <a:ext cx="854569" cy="80210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F25DD6B4-93E2-B242-8B0E-AACF6690D4DD}"/>
              </a:ext>
            </a:extLst>
          </p:cNvPr>
          <p:cNvCxnSpPr>
            <a:cxnSpLocks/>
            <a:stCxn id="3" idx="0"/>
            <a:endCxn id="2" idx="3"/>
          </p:cNvCxnSpPr>
          <p:nvPr/>
        </p:nvCxnSpPr>
        <p:spPr>
          <a:xfrm flipV="1">
            <a:off x="1766454" y="2193941"/>
            <a:ext cx="362732" cy="802104"/>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514D578A-FC52-6B44-A981-069BB6B7B0EF}"/>
              </a:ext>
            </a:extLst>
          </p:cNvPr>
          <p:cNvCxnSpPr>
            <a:cxnSpLocks/>
            <a:endCxn id="2" idx="0"/>
          </p:cNvCxnSpPr>
          <p:nvPr/>
        </p:nvCxnSpPr>
        <p:spPr>
          <a:xfrm flipH="1">
            <a:off x="2912918" y="52599"/>
            <a:ext cx="17468" cy="95878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57292039-B267-7043-BF4E-8D5F4F2A0AE9}"/>
              </a:ext>
            </a:extLst>
          </p:cNvPr>
          <p:cNvSpPr txBox="1"/>
          <p:nvPr/>
        </p:nvSpPr>
        <p:spPr>
          <a:xfrm>
            <a:off x="7448935" y="2922675"/>
            <a:ext cx="2720299" cy="1569660"/>
          </a:xfrm>
          <a:prstGeom prst="rect">
            <a:avLst/>
          </a:prstGeom>
          <a:noFill/>
        </p:spPr>
        <p:txBody>
          <a:bodyPr wrap="square" rtlCol="0">
            <a:spAutoFit/>
          </a:bodyPr>
          <a:lstStyle/>
          <a:p>
            <a:r>
              <a:rPr lang="en-US" sz="2400" dirty="0"/>
              <a:t>Use these as training classes.</a:t>
            </a:r>
          </a:p>
          <a:p>
            <a:r>
              <a:rPr lang="en-US" sz="2400" dirty="0">
                <a:sym typeface="Wingdings" pitchFamily="2" charset="2"/>
              </a:rPr>
              <a:t>-&gt; Allows effective learning</a:t>
            </a:r>
            <a:endParaRPr lang="en-US" sz="2400" dirty="0"/>
          </a:p>
        </p:txBody>
      </p:sp>
      <p:cxnSp>
        <p:nvCxnSpPr>
          <p:cNvPr id="18" name="Straight Arrow Connector 17">
            <a:extLst>
              <a:ext uri="{FF2B5EF4-FFF2-40B4-BE49-F238E27FC236}">
                <a16:creationId xmlns:a16="http://schemas.microsoft.com/office/drawing/2014/main" id="{D6C073BD-F620-C441-9ECA-EC5E74B82575}"/>
              </a:ext>
            </a:extLst>
          </p:cNvPr>
          <p:cNvCxnSpPr/>
          <p:nvPr/>
        </p:nvCxnSpPr>
        <p:spPr>
          <a:xfrm flipH="1">
            <a:off x="6553200" y="3702949"/>
            <a:ext cx="73429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602320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6DC1-AB39-D447-8E6F-CD16FC215D90}"/>
              </a:ext>
            </a:extLst>
          </p:cNvPr>
          <p:cNvSpPr>
            <a:spLocks noGrp="1"/>
          </p:cNvSpPr>
          <p:nvPr>
            <p:ph type="title"/>
          </p:nvPr>
        </p:nvSpPr>
        <p:spPr/>
        <p:txBody>
          <a:bodyPr/>
          <a:lstStyle/>
          <a:p>
            <a:r>
              <a:rPr lang="en-US" dirty="0"/>
              <a:t>Classification Results</a:t>
            </a:r>
          </a:p>
        </p:txBody>
      </p:sp>
      <p:sp>
        <p:nvSpPr>
          <p:cNvPr id="3" name="Text Placeholder 2">
            <a:extLst>
              <a:ext uri="{FF2B5EF4-FFF2-40B4-BE49-F238E27FC236}">
                <a16:creationId xmlns:a16="http://schemas.microsoft.com/office/drawing/2014/main" id="{E7F26D45-FD1F-CD47-A419-54BB09D260B4}"/>
              </a:ext>
            </a:extLst>
          </p:cNvPr>
          <p:cNvSpPr>
            <a:spLocks noGrp="1"/>
          </p:cNvSpPr>
          <p:nvPr>
            <p:ph type="body" idx="1"/>
          </p:nvPr>
        </p:nvSpPr>
        <p:spPr/>
        <p:txBody>
          <a:bodyPr/>
          <a:lstStyle/>
          <a:p>
            <a:r>
              <a:rPr lang="en-US" dirty="0"/>
              <a:t>Interpreting the ROC Curve</a:t>
            </a:r>
          </a:p>
        </p:txBody>
      </p:sp>
    </p:spTree>
    <p:extLst>
      <p:ext uri="{BB962C8B-B14F-4D97-AF65-F5344CB8AC3E}">
        <p14:creationId xmlns:p14="http://schemas.microsoft.com/office/powerpoint/2010/main" val="597518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464" y="1017837"/>
            <a:ext cx="7779072" cy="522525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3FCEED81-6F6C-0441-A1AA-50ED07FFD4FF}"/>
              </a:ext>
            </a:extLst>
          </p:cNvPr>
          <p:cNvSpPr txBox="1">
            <a:spLocks/>
          </p:cNvSpPr>
          <p:nvPr/>
        </p:nvSpPr>
        <p:spPr>
          <a:xfrm>
            <a:off x="0" y="0"/>
            <a:ext cx="12192000" cy="1143000"/>
          </a:xfrm>
          <a:prstGeom prst="rect">
            <a:avLst/>
          </a:prstGeom>
        </p:spPr>
        <p:txBody>
          <a:bodyPr vert="horz" lIns="91440" tIns="45720" rIns="91440" bIns="45720" rtlCol="0" anchor="ctr">
            <a:normAutofit fontScale="75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Results: CNN Performance vs Dermatologists</a:t>
            </a:r>
          </a:p>
        </p:txBody>
      </p:sp>
    </p:spTree>
    <p:extLst>
      <p:ext uri="{BB962C8B-B14F-4D97-AF65-F5344CB8AC3E}">
        <p14:creationId xmlns:p14="http://schemas.microsoft.com/office/powerpoint/2010/main" val="2346725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5021" t="2942" r="3209" b="8679"/>
          <a:stretch/>
        </p:blipFill>
        <p:spPr>
          <a:xfrm>
            <a:off x="1387929" y="1322613"/>
            <a:ext cx="4457700" cy="4523015"/>
          </a:xfrm>
          <a:prstGeom prst="rect">
            <a:avLst/>
          </a:prstGeom>
        </p:spPr>
      </p:pic>
      <p:sp>
        <p:nvSpPr>
          <p:cNvPr id="13" name="TextBox 12"/>
          <p:cNvSpPr txBox="1"/>
          <p:nvPr/>
        </p:nvSpPr>
        <p:spPr>
          <a:xfrm>
            <a:off x="1334030" y="5566506"/>
            <a:ext cx="5122188" cy="523220"/>
          </a:xfrm>
          <a:prstGeom prst="rect">
            <a:avLst/>
          </a:prstGeom>
          <a:solidFill>
            <a:schemeClr val="bg1"/>
          </a:solidFill>
        </p:spPr>
        <p:txBody>
          <a:bodyPr wrap="square" rtlCol="0">
            <a:spAutoFit/>
          </a:bodyPr>
          <a:lstStyle/>
          <a:p>
            <a:r>
              <a:rPr lang="en-US" sz="2800" dirty="0"/>
              <a:t>0				   					1</a:t>
            </a:r>
          </a:p>
        </p:txBody>
      </p:sp>
      <p:sp>
        <p:nvSpPr>
          <p:cNvPr id="12" name="TextBox 11"/>
          <p:cNvSpPr txBox="1"/>
          <p:nvPr/>
        </p:nvSpPr>
        <p:spPr>
          <a:xfrm>
            <a:off x="1026388" y="962948"/>
            <a:ext cx="4975145" cy="400110"/>
          </a:xfrm>
          <a:prstGeom prst="rect">
            <a:avLst/>
          </a:prstGeom>
          <a:noFill/>
        </p:spPr>
        <p:txBody>
          <a:bodyPr wrap="none" rtlCol="0">
            <a:spAutoFit/>
          </a:bodyPr>
          <a:lstStyle/>
          <a:p>
            <a:r>
              <a:rPr lang="en-US" sz="2000" dirty="0"/>
              <a:t>Receiver Operating Characteristic (ROC) Curve</a:t>
            </a:r>
          </a:p>
        </p:txBody>
      </p:sp>
      <p:sp>
        <p:nvSpPr>
          <p:cNvPr id="6" name="TextBox 5"/>
          <p:cNvSpPr txBox="1"/>
          <p:nvPr/>
        </p:nvSpPr>
        <p:spPr>
          <a:xfrm>
            <a:off x="2645354" y="5828116"/>
            <a:ext cx="1854867" cy="646331"/>
          </a:xfrm>
          <a:prstGeom prst="rect">
            <a:avLst/>
          </a:prstGeom>
          <a:noFill/>
        </p:spPr>
        <p:txBody>
          <a:bodyPr wrap="none" rtlCol="0">
            <a:spAutoFit/>
          </a:bodyPr>
          <a:lstStyle/>
          <a:p>
            <a:pPr algn="ctr"/>
            <a:r>
              <a:rPr lang="en-US" dirty="0"/>
              <a:t>Sensitivity</a:t>
            </a:r>
          </a:p>
          <a:p>
            <a:pPr algn="ctr"/>
            <a:r>
              <a:rPr lang="en-US" dirty="0"/>
              <a:t>True Positive Rate</a:t>
            </a:r>
          </a:p>
        </p:txBody>
      </p:sp>
      <p:sp>
        <p:nvSpPr>
          <p:cNvPr id="7" name="TextBox 6"/>
          <p:cNvSpPr txBox="1"/>
          <p:nvPr/>
        </p:nvSpPr>
        <p:spPr>
          <a:xfrm rot="16200000">
            <a:off x="-290254" y="3407760"/>
            <a:ext cx="2246064" cy="646331"/>
          </a:xfrm>
          <a:prstGeom prst="rect">
            <a:avLst/>
          </a:prstGeom>
          <a:noFill/>
        </p:spPr>
        <p:txBody>
          <a:bodyPr wrap="none" rtlCol="0">
            <a:spAutoFit/>
          </a:bodyPr>
          <a:lstStyle/>
          <a:p>
            <a:pPr algn="ctr"/>
            <a:r>
              <a:rPr lang="en-US" dirty="0"/>
              <a:t>Specificity</a:t>
            </a:r>
          </a:p>
          <a:p>
            <a:pPr algn="ctr"/>
            <a:r>
              <a:rPr lang="en-US" dirty="0"/>
              <a:t>1 – False Positive Rate</a:t>
            </a:r>
          </a:p>
        </p:txBody>
      </p:sp>
      <p:sp>
        <p:nvSpPr>
          <p:cNvPr id="9" name="TextBox 8"/>
          <p:cNvSpPr txBox="1"/>
          <p:nvPr/>
        </p:nvSpPr>
        <p:spPr>
          <a:xfrm rot="16200000">
            <a:off x="-93317" y="3407758"/>
            <a:ext cx="1854867" cy="646331"/>
          </a:xfrm>
          <a:prstGeom prst="rect">
            <a:avLst/>
          </a:prstGeom>
          <a:noFill/>
        </p:spPr>
        <p:txBody>
          <a:bodyPr wrap="none" rtlCol="0">
            <a:spAutoFit/>
          </a:bodyPr>
          <a:lstStyle/>
          <a:p>
            <a:pPr algn="ctr"/>
            <a:r>
              <a:rPr lang="en-US" dirty="0"/>
              <a:t>Sensitivity</a:t>
            </a:r>
          </a:p>
          <a:p>
            <a:pPr algn="ctr"/>
            <a:r>
              <a:rPr lang="en-US" dirty="0"/>
              <a:t>True Positive Rate</a:t>
            </a:r>
          </a:p>
        </p:txBody>
      </p:sp>
      <p:sp>
        <p:nvSpPr>
          <p:cNvPr id="10" name="TextBox 9"/>
          <p:cNvSpPr txBox="1"/>
          <p:nvPr/>
        </p:nvSpPr>
        <p:spPr>
          <a:xfrm>
            <a:off x="2618872" y="5828116"/>
            <a:ext cx="1907830" cy="646331"/>
          </a:xfrm>
          <a:prstGeom prst="rect">
            <a:avLst/>
          </a:prstGeom>
          <a:noFill/>
        </p:spPr>
        <p:txBody>
          <a:bodyPr wrap="none" rtlCol="0">
            <a:spAutoFit/>
          </a:bodyPr>
          <a:lstStyle/>
          <a:p>
            <a:pPr algn="ctr"/>
            <a:r>
              <a:rPr lang="en-US" dirty="0"/>
              <a:t>1 – Specificity</a:t>
            </a:r>
          </a:p>
          <a:p>
            <a:pPr algn="ctr"/>
            <a:r>
              <a:rPr lang="en-US" dirty="0"/>
              <a:t>False Positive Rate</a:t>
            </a:r>
          </a:p>
        </p:txBody>
      </p:sp>
      <p:sp>
        <p:nvSpPr>
          <p:cNvPr id="11" name="TextBox 10"/>
          <p:cNvSpPr txBox="1"/>
          <p:nvPr/>
        </p:nvSpPr>
        <p:spPr>
          <a:xfrm>
            <a:off x="1979791" y="962948"/>
            <a:ext cx="3068340" cy="400110"/>
          </a:xfrm>
          <a:prstGeom prst="rect">
            <a:avLst/>
          </a:prstGeom>
          <a:noFill/>
        </p:spPr>
        <p:txBody>
          <a:bodyPr wrap="none" rtlCol="0">
            <a:spAutoFit/>
          </a:bodyPr>
          <a:lstStyle/>
          <a:p>
            <a:r>
              <a:rPr lang="en-US" sz="2000" dirty="0"/>
              <a:t>Sensitivity/Specificity Curve</a:t>
            </a:r>
          </a:p>
        </p:txBody>
      </p:sp>
      <p:sp>
        <p:nvSpPr>
          <p:cNvPr id="14" name="TextBox 13"/>
          <p:cNvSpPr txBox="1"/>
          <p:nvPr/>
        </p:nvSpPr>
        <p:spPr>
          <a:xfrm>
            <a:off x="7211234" y="1363058"/>
            <a:ext cx="3747629" cy="3416320"/>
          </a:xfrm>
          <a:prstGeom prst="rect">
            <a:avLst/>
          </a:prstGeom>
          <a:noFill/>
        </p:spPr>
        <p:txBody>
          <a:bodyPr wrap="none" rtlCol="0">
            <a:spAutoFit/>
          </a:bodyPr>
          <a:lstStyle/>
          <a:p>
            <a:r>
              <a:rPr lang="en-US" dirty="0"/>
              <a:t>Sensitivity, or True Positive Rate:</a:t>
            </a:r>
          </a:p>
          <a:p>
            <a:endParaRPr lang="en-US" dirty="0"/>
          </a:p>
          <a:p>
            <a:endParaRPr lang="en-US" dirty="0"/>
          </a:p>
          <a:p>
            <a:endParaRPr lang="en-US" dirty="0"/>
          </a:p>
          <a:p>
            <a:endParaRPr lang="en-US" dirty="0"/>
          </a:p>
          <a:p>
            <a:endParaRPr lang="en-US" dirty="0"/>
          </a:p>
          <a:p>
            <a:r>
              <a:rPr lang="en-US" dirty="0"/>
              <a:t>Specificity, or (1 – False Positive Rate):</a:t>
            </a:r>
          </a:p>
          <a:p>
            <a:endParaRPr lang="en-US" dirty="0"/>
          </a:p>
          <a:p>
            <a:endParaRPr lang="en-US" dirty="0"/>
          </a:p>
          <a:p>
            <a:endParaRPr lang="en-US" dirty="0"/>
          </a:p>
          <a:p>
            <a:endParaRPr lang="en-US" dirty="0"/>
          </a:p>
          <a:p>
            <a:r>
              <a:rPr lang="en-US" dirty="0"/>
              <a:t>Accuracy:</a:t>
            </a:r>
          </a:p>
        </p:txBody>
      </p:sp>
      <mc:AlternateContent xmlns:mc="http://schemas.openxmlformats.org/markup-compatibility/2006" xmlns:a14="http://schemas.microsoft.com/office/drawing/2010/main">
        <mc:Choice Requires="a14">
          <p:sp>
            <p:nvSpPr>
              <p:cNvPr id="15" name="TextBox 14"/>
              <p:cNvSpPr txBox="1"/>
              <p:nvPr/>
            </p:nvSpPr>
            <p:spPr>
              <a:xfrm>
                <a:off x="8543425" y="2013588"/>
                <a:ext cx="2213748" cy="563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true</m:t>
                          </m:r>
                          <m:r>
                            <a:rPr lang="en-US" b="0" i="0" smtClean="0">
                              <a:latin typeface="Cambria Math" panose="02040503050406030204" pitchFamily="18" charset="0"/>
                            </a:rPr>
                            <m:t> </m:t>
                          </m:r>
                          <m:r>
                            <m:rPr>
                              <m:sty m:val="p"/>
                            </m:rPr>
                            <a:rPr lang="en-US" b="0" i="0" smtClean="0">
                              <a:latin typeface="Cambria Math" panose="02040503050406030204" pitchFamily="18" charset="0"/>
                            </a:rPr>
                            <m:t>positives</m:t>
                          </m:r>
                        </m:num>
                        <m:den>
                          <m:r>
                            <m:rPr>
                              <m:sty m:val="p"/>
                            </m:rPr>
                            <a:rPr lang="en-US" b="0" i="0"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condition</m:t>
                          </m:r>
                          <m:r>
                            <a:rPr lang="en-US" b="0" i="0" smtClean="0">
                              <a:latin typeface="Cambria Math" panose="02040503050406030204" pitchFamily="18" charset="0"/>
                            </a:rPr>
                            <m:t> </m:t>
                          </m:r>
                          <m:r>
                            <m:rPr>
                              <m:sty m:val="p"/>
                            </m:rPr>
                            <a:rPr lang="en-US" b="0" i="0" smtClean="0">
                              <a:latin typeface="Cambria Math" panose="02040503050406030204" pitchFamily="18" charset="0"/>
                            </a:rPr>
                            <m:t>positives</m:t>
                          </m:r>
                        </m:den>
                      </m:f>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543425" y="2013588"/>
                <a:ext cx="2213748" cy="5632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543425" y="3578268"/>
                <a:ext cx="2266646" cy="565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true</m:t>
                          </m:r>
                          <m:r>
                            <a:rPr lang="en-US" b="0" i="0" smtClean="0">
                              <a:latin typeface="Cambria Math" panose="02040503050406030204" pitchFamily="18" charset="0"/>
                            </a:rPr>
                            <m:t> </m:t>
                          </m:r>
                          <m:r>
                            <m:rPr>
                              <m:sty m:val="p"/>
                            </m:rPr>
                            <a:rPr lang="en-US" b="0" i="0" smtClean="0">
                              <a:latin typeface="Cambria Math" panose="02040503050406030204" pitchFamily="18" charset="0"/>
                            </a:rPr>
                            <m:t>negatives</m:t>
                          </m:r>
                        </m:num>
                        <m:den>
                          <m:r>
                            <m:rPr>
                              <m:sty m:val="p"/>
                            </m:rPr>
                            <a:rPr lang="en-US" b="0" i="0"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condition</m:t>
                          </m:r>
                          <m:r>
                            <a:rPr lang="en-US" b="0" i="0" smtClean="0">
                              <a:latin typeface="Cambria Math" panose="02040503050406030204" pitchFamily="18" charset="0"/>
                            </a:rPr>
                            <m:t> </m:t>
                          </m:r>
                          <m:r>
                            <m:rPr>
                              <m:sty m:val="p"/>
                            </m:rPr>
                            <a:rPr lang="en-US" b="0" i="0" smtClean="0">
                              <a:latin typeface="Cambria Math" panose="02040503050406030204" pitchFamily="18" charset="0"/>
                            </a:rPr>
                            <m:t>negatives</m:t>
                          </m:r>
                        </m:den>
                      </m:f>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8543425" y="3578268"/>
                <a:ext cx="2266646" cy="5652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7967113" y="5099472"/>
                <a:ext cx="3084178" cy="516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true</m:t>
                          </m:r>
                          <m:r>
                            <a:rPr lang="en-US" b="0" i="0" smtClean="0">
                              <a:latin typeface="Cambria Math" panose="02040503050406030204" pitchFamily="18" charset="0"/>
                            </a:rPr>
                            <m:t> </m:t>
                          </m:r>
                          <m:r>
                            <m:rPr>
                              <m:sty m:val="p"/>
                            </m:rPr>
                            <a:rPr lang="en-US" b="0" i="0" smtClean="0">
                              <a:latin typeface="Cambria Math" panose="02040503050406030204" pitchFamily="18" charset="0"/>
                            </a:rPr>
                            <m:t>positives</m:t>
                          </m:r>
                          <m:r>
                            <a:rPr lang="en-US" b="0" i="0" smtClean="0">
                              <a:latin typeface="Cambria Math" panose="02040503050406030204" pitchFamily="18" charset="0"/>
                            </a:rPr>
                            <m:t>+</m:t>
                          </m:r>
                          <m:r>
                            <m:rPr>
                              <m:sty m:val="p"/>
                            </m:rPr>
                            <a:rPr lang="en-US" b="0" i="0" smtClean="0">
                              <a:latin typeface="Cambria Math" panose="02040503050406030204" pitchFamily="18" charset="0"/>
                            </a:rPr>
                            <m:t>true</m:t>
                          </m:r>
                          <m:r>
                            <a:rPr lang="en-US" b="0" i="0" smtClean="0">
                              <a:latin typeface="Cambria Math" panose="02040503050406030204" pitchFamily="18" charset="0"/>
                            </a:rPr>
                            <m:t> </m:t>
                          </m:r>
                          <m:r>
                            <m:rPr>
                              <m:sty m:val="p"/>
                            </m:rPr>
                            <a:rPr lang="en-US" b="0" i="0" smtClean="0">
                              <a:latin typeface="Cambria Math" panose="02040503050406030204" pitchFamily="18" charset="0"/>
                            </a:rPr>
                            <m:t>negatives</m:t>
                          </m:r>
                        </m:num>
                        <m:den>
                          <m:r>
                            <m:rPr>
                              <m:sty m:val="p"/>
                            </m:rPr>
                            <a:rPr lang="en-US" b="0" i="0" smtClean="0">
                              <a:latin typeface="Cambria Math" panose="02040503050406030204" pitchFamily="18" charset="0"/>
                            </a:rPr>
                            <m:t>total</m:t>
                          </m:r>
                          <m:r>
                            <a:rPr lang="en-US" b="0" i="0" smtClean="0">
                              <a:latin typeface="Cambria Math" panose="02040503050406030204" pitchFamily="18" charset="0"/>
                            </a:rPr>
                            <m:t> </m:t>
                          </m:r>
                          <m:r>
                            <m:rPr>
                              <m:sty m:val="p"/>
                            </m:rPr>
                            <a:rPr lang="en-US" b="0" i="0" smtClean="0">
                              <a:latin typeface="Cambria Math" panose="02040503050406030204" pitchFamily="18" charset="0"/>
                            </a:rPr>
                            <m:t>cases</m:t>
                          </m:r>
                        </m:den>
                      </m:f>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7967113" y="5099472"/>
                <a:ext cx="3084178" cy="516680"/>
              </a:xfrm>
              <a:prstGeom prst="rect">
                <a:avLst/>
              </a:prstGeom>
              <a:blipFill>
                <a:blip r:embed="rId5"/>
                <a:stretch>
                  <a:fillRect/>
                </a:stretch>
              </a:blipFill>
            </p:spPr>
            <p:txBody>
              <a:bodyPr/>
              <a:lstStyle/>
              <a:p>
                <a:r>
                  <a:rPr lang="en-US">
                    <a:noFill/>
                  </a:rPr>
                  <a:t> </a:t>
                </a:r>
              </a:p>
            </p:txBody>
          </p:sp>
        </mc:Fallback>
      </mc:AlternateContent>
      <p:sp>
        <p:nvSpPr>
          <p:cNvPr id="18" name="Title 1"/>
          <p:cNvSpPr>
            <a:spLocks noGrp="1"/>
          </p:cNvSpPr>
          <p:nvPr>
            <p:ph type="title"/>
          </p:nvPr>
        </p:nvSpPr>
        <p:spPr>
          <a:xfrm>
            <a:off x="-438269" y="-135534"/>
            <a:ext cx="10972800" cy="1143000"/>
          </a:xfrm>
        </p:spPr>
        <p:txBody>
          <a:bodyPr>
            <a:normAutofit/>
          </a:bodyPr>
          <a:lstStyle/>
          <a:p>
            <a:r>
              <a:rPr lang="en-US" sz="4800" dirty="0"/>
              <a:t>Evaluation Measures: Classification</a:t>
            </a:r>
          </a:p>
        </p:txBody>
      </p:sp>
    </p:spTree>
    <p:extLst>
      <p:ext uri="{BB962C8B-B14F-4D97-AF65-F5344CB8AC3E}">
        <p14:creationId xmlns:p14="http://schemas.microsoft.com/office/powerpoint/2010/main" val="3158213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8" presetClass="emph" presetSubtype="0" fill="hold" nodeType="withEffect">
                                  <p:stCondLst>
                                    <p:cond delay="0"/>
                                  </p:stCondLst>
                                  <p:childTnLst>
                                    <p:animRot by="-5400000">
                                      <p:cBhvr>
                                        <p:cTn id="9" dur="2000" fill="hold"/>
                                        <p:tgtEl>
                                          <p:spTgt spid="5"/>
                                        </p:tgtEl>
                                        <p:attrNameLst>
                                          <p:attrName>r</p:attrName>
                                        </p:attrNameLst>
                                      </p:cBhvr>
                                    </p:animRot>
                                  </p:childTnLst>
                                </p:cTn>
                              </p:par>
                              <p:par>
                                <p:cTn id="10" presetID="10" presetClass="exit" presetSubtype="0" fill="hold" grpId="0" nodeType="withEffect">
                                  <p:stCondLst>
                                    <p:cond delay="0"/>
                                  </p:stCondLst>
                                  <p:childTnLst>
                                    <p:animEffect transition="out" filter="fade">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10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childTnLst>
                                </p:cTn>
                              </p:par>
                              <p:par>
                                <p:cTn id="16" presetID="10" presetClass="exit" presetSubtype="0" fill="hold" grpId="0" nodeType="withEffect">
                                  <p:stCondLst>
                                    <p:cond delay="0"/>
                                  </p:stCondLst>
                                  <p:childTnLst>
                                    <p:animEffect transition="out" filter="fade">
                                      <p:cBhvr>
                                        <p:cTn id="17" dur="1000"/>
                                        <p:tgtEl>
                                          <p:spTgt spid="6"/>
                                        </p:tgtEl>
                                      </p:cBhvr>
                                    </p:animEffect>
                                    <p:set>
                                      <p:cBhvr>
                                        <p:cTn id="18" dur="1" fill="hold">
                                          <p:stCondLst>
                                            <p:cond delay="999"/>
                                          </p:stCondLst>
                                        </p:cTn>
                                        <p:tgtEl>
                                          <p:spTgt spid="6"/>
                                        </p:tgtEl>
                                        <p:attrNameLst>
                                          <p:attrName>style.visibility</p:attrName>
                                        </p:attrNameLst>
                                      </p:cBhvr>
                                      <p:to>
                                        <p:strVal val="hidden"/>
                                      </p:to>
                                    </p:set>
                                  </p:childTnLst>
                                </p:cTn>
                              </p:par>
                              <p:par>
                                <p:cTn id="19" presetID="10" presetClass="entr" presetSubtype="0" fill="hold" grpId="0" nodeType="withEffect">
                                  <p:stCondLst>
                                    <p:cond delay="10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childTnLst>
                                </p:cTn>
                              </p:par>
                              <p:par>
                                <p:cTn id="22" presetID="10" presetClass="exit" presetSubtype="0" fill="hold" grpId="0" nodeType="withEffect">
                                  <p:stCondLst>
                                    <p:cond delay="0"/>
                                  </p:stCondLst>
                                  <p:childTnLst>
                                    <p:animEffect transition="out" filter="fade">
                                      <p:cBhvr>
                                        <p:cTn id="23" dur="1000"/>
                                        <p:tgtEl>
                                          <p:spTgt spid="11"/>
                                        </p:tgtEl>
                                      </p:cBhvr>
                                    </p:animEffect>
                                    <p:set>
                                      <p:cBhvr>
                                        <p:cTn id="24" dur="1" fill="hold">
                                          <p:stCondLst>
                                            <p:cond delay="999"/>
                                          </p:stCondLst>
                                        </p:cTn>
                                        <p:tgtEl>
                                          <p:spTgt spid="11"/>
                                        </p:tgtEl>
                                        <p:attrNameLst>
                                          <p:attrName>style.visibility</p:attrName>
                                        </p:attrNameLst>
                                      </p:cBhvr>
                                      <p:to>
                                        <p:strVal val="hidden"/>
                                      </p:to>
                                    </p:set>
                                  </p:childTnLst>
                                </p:cTn>
                              </p:par>
                              <p:par>
                                <p:cTn id="25" presetID="10" presetClass="entr" presetSubtype="0" fill="hold" grpId="0" nodeType="withEffect">
                                  <p:stCondLst>
                                    <p:cond delay="20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p:bldP spid="6" grpId="0"/>
      <p:bldP spid="7" grpId="0"/>
      <p:bldP spid="9"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3">
            <a:extLst>
              <a:ext uri="{28A0092B-C50C-407E-A947-70E740481C1C}">
                <a14:useLocalDpi xmlns:a14="http://schemas.microsoft.com/office/drawing/2010/main" val="0"/>
              </a:ext>
            </a:extLst>
          </a:blip>
          <a:srcRect l="11914" r="10987"/>
          <a:stretch/>
        </p:blipFill>
        <p:spPr bwMode="auto">
          <a:xfrm>
            <a:off x="257578" y="247857"/>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407496" y="4845532"/>
            <a:ext cx="3421484" cy="1015663"/>
          </a:xfrm>
          <a:prstGeom prst="rect">
            <a:avLst/>
          </a:prstGeom>
        </p:spPr>
        <p:txBody>
          <a:bodyPr wrap="square">
            <a:spAutoFit/>
          </a:bodyPr>
          <a:lstStyle/>
          <a:p>
            <a:r>
              <a:rPr lang="en-US" sz="1200" dirty="0">
                <a:solidFill>
                  <a:srgbClr val="333333"/>
                </a:solidFill>
                <a:latin typeface="Guardian TextSans Web"/>
              </a:rPr>
              <a:t>Thompson IM, </a:t>
            </a:r>
            <a:r>
              <a:rPr lang="en-US" sz="1200" dirty="0" err="1">
                <a:solidFill>
                  <a:srgbClr val="333333"/>
                </a:solidFill>
                <a:latin typeface="Guardian TextSans Web"/>
              </a:rPr>
              <a:t>Ankerst</a:t>
            </a:r>
            <a:r>
              <a:rPr lang="en-US" sz="1200" dirty="0">
                <a:solidFill>
                  <a:srgbClr val="333333"/>
                </a:solidFill>
                <a:latin typeface="Guardian TextSans Web"/>
              </a:rPr>
              <a:t> DP, Chi C, et al. Operating Characteristics of Prostate-Specific Antigen in Men With an Initial PSA Level of 3.0 ng/mL or Lower. </a:t>
            </a:r>
            <a:r>
              <a:rPr lang="en-US" sz="1200" i="1" dirty="0">
                <a:solidFill>
                  <a:srgbClr val="333333"/>
                </a:solidFill>
                <a:latin typeface="Guardian TextSans Web"/>
              </a:rPr>
              <a:t>JAMA.</a:t>
            </a:r>
            <a:r>
              <a:rPr lang="en-US" sz="1200" dirty="0">
                <a:solidFill>
                  <a:srgbClr val="333333"/>
                </a:solidFill>
                <a:latin typeface="Guardian TextSans Web"/>
              </a:rPr>
              <a:t> 2005;294(1):66–70. doi:10.1001/jama.294.1.66</a:t>
            </a:r>
            <a:endParaRPr lang="en-US" sz="1200" dirty="0"/>
          </a:p>
        </p:txBody>
      </p:sp>
      <p:sp>
        <p:nvSpPr>
          <p:cNvPr id="4" name="Rectangle 3"/>
          <p:cNvSpPr/>
          <p:nvPr/>
        </p:nvSpPr>
        <p:spPr>
          <a:xfrm>
            <a:off x="7170307" y="1137259"/>
            <a:ext cx="3895862" cy="2062103"/>
          </a:xfrm>
          <a:prstGeom prst="rect">
            <a:avLst/>
          </a:prstGeom>
        </p:spPr>
        <p:txBody>
          <a:bodyPr wrap="square">
            <a:spAutoFit/>
          </a:bodyPr>
          <a:lstStyle/>
          <a:p>
            <a:r>
              <a:rPr lang="en-US" sz="3200" dirty="0">
                <a:solidFill>
                  <a:srgbClr val="333333"/>
                </a:solidFill>
                <a:latin typeface="Guardian TextSans Web"/>
              </a:rPr>
              <a:t>Receiver Operating Characteristic Curve for Prostate-Specific Antigen (PSA)</a:t>
            </a:r>
            <a:endParaRPr lang="en-US" sz="3200" dirty="0"/>
          </a:p>
        </p:txBody>
      </p:sp>
    </p:spTree>
    <p:extLst>
      <p:ext uri="{BB962C8B-B14F-4D97-AF65-F5344CB8AC3E}">
        <p14:creationId xmlns:p14="http://schemas.microsoft.com/office/powerpoint/2010/main" val="1363553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436" y="955147"/>
            <a:ext cx="8728434" cy="5283000"/>
          </a:xfrm>
          <a:prstGeom prst="rect">
            <a:avLst/>
          </a:prstGeom>
        </p:spPr>
      </p:pic>
      <p:sp>
        <p:nvSpPr>
          <p:cNvPr id="7" name="Title 1"/>
          <p:cNvSpPr>
            <a:spLocks noGrp="1"/>
          </p:cNvSpPr>
          <p:nvPr>
            <p:ph type="title"/>
          </p:nvPr>
        </p:nvSpPr>
        <p:spPr>
          <a:xfrm>
            <a:off x="149268" y="139657"/>
            <a:ext cx="11900770" cy="737166"/>
          </a:xfrm>
        </p:spPr>
        <p:txBody>
          <a:bodyPr>
            <a:noAutofit/>
          </a:bodyPr>
          <a:lstStyle/>
          <a:p>
            <a:r>
              <a:rPr lang="en-US" sz="3200" dirty="0"/>
              <a:t>Set a “classification threshold” to distinguish between groups</a:t>
            </a:r>
          </a:p>
        </p:txBody>
      </p:sp>
      <p:sp>
        <p:nvSpPr>
          <p:cNvPr id="6" name="Rectangle 5"/>
          <p:cNvSpPr/>
          <p:nvPr/>
        </p:nvSpPr>
        <p:spPr>
          <a:xfrm>
            <a:off x="0" y="6131805"/>
            <a:ext cx="5609869" cy="369332"/>
          </a:xfrm>
          <a:prstGeom prst="rect">
            <a:avLst/>
          </a:prstGeom>
        </p:spPr>
        <p:txBody>
          <a:bodyPr wrap="none">
            <a:spAutoFit/>
          </a:bodyPr>
          <a:lstStyle/>
          <a:p>
            <a:r>
              <a:rPr lang="en-US" dirty="0"/>
              <a:t>http://arogozhnikov.github.io/2015/10/05/roc-curve.html</a:t>
            </a:r>
          </a:p>
        </p:txBody>
      </p:sp>
    </p:spTree>
    <p:extLst>
      <p:ext uri="{BB962C8B-B14F-4D97-AF65-F5344CB8AC3E}">
        <p14:creationId xmlns:p14="http://schemas.microsoft.com/office/powerpoint/2010/main" val="2854509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239B09-B094-6649-905F-DE83915AD745}"/>
              </a:ext>
            </a:extLst>
          </p:cNvPr>
          <p:cNvPicPr>
            <a:picLocks noChangeAspect="1"/>
          </p:cNvPicPr>
          <p:nvPr/>
        </p:nvPicPr>
        <p:blipFill>
          <a:blip r:embed="rId3"/>
          <a:stretch>
            <a:fillRect/>
          </a:stretch>
        </p:blipFill>
        <p:spPr>
          <a:xfrm>
            <a:off x="2286000" y="1390650"/>
            <a:ext cx="7620000" cy="4076700"/>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6570551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227563" y="1722287"/>
            <a:ext cx="3747629" cy="3416320"/>
          </a:xfrm>
          <a:prstGeom prst="rect">
            <a:avLst/>
          </a:prstGeom>
          <a:noFill/>
        </p:spPr>
        <p:txBody>
          <a:bodyPr wrap="none" rtlCol="0">
            <a:spAutoFit/>
          </a:bodyPr>
          <a:lstStyle/>
          <a:p>
            <a:r>
              <a:rPr lang="en-US" dirty="0"/>
              <a:t>Sensitivity, or True Positive Rate:</a:t>
            </a:r>
          </a:p>
          <a:p>
            <a:endParaRPr lang="en-US" dirty="0"/>
          </a:p>
          <a:p>
            <a:endParaRPr lang="en-US" dirty="0"/>
          </a:p>
          <a:p>
            <a:endParaRPr lang="en-US" dirty="0"/>
          </a:p>
          <a:p>
            <a:endParaRPr lang="en-US" dirty="0"/>
          </a:p>
          <a:p>
            <a:endParaRPr lang="en-US" dirty="0"/>
          </a:p>
          <a:p>
            <a:r>
              <a:rPr lang="en-US" dirty="0"/>
              <a:t>Specificity, or (1 – False Positive Rate):</a:t>
            </a:r>
          </a:p>
          <a:p>
            <a:endParaRPr lang="en-US" dirty="0"/>
          </a:p>
          <a:p>
            <a:endParaRPr lang="en-US" dirty="0"/>
          </a:p>
          <a:p>
            <a:endParaRPr lang="en-US" dirty="0"/>
          </a:p>
          <a:p>
            <a:endParaRPr lang="en-US" dirty="0"/>
          </a:p>
          <a:p>
            <a:r>
              <a:rPr lang="en-US" dirty="0"/>
              <a:t>Accuracy:</a:t>
            </a:r>
          </a:p>
        </p:txBody>
      </p:sp>
      <mc:AlternateContent xmlns:mc="http://schemas.openxmlformats.org/markup-compatibility/2006" xmlns:a14="http://schemas.microsoft.com/office/drawing/2010/main">
        <mc:Choice Requires="a14">
          <p:sp>
            <p:nvSpPr>
              <p:cNvPr id="5" name="TextBox 4"/>
              <p:cNvSpPr txBox="1"/>
              <p:nvPr/>
            </p:nvSpPr>
            <p:spPr>
              <a:xfrm>
                <a:off x="8559754" y="2372817"/>
                <a:ext cx="2213748" cy="5632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true</m:t>
                          </m:r>
                          <m:r>
                            <a:rPr lang="en-US" b="0" i="0" smtClean="0">
                              <a:latin typeface="Cambria Math" panose="02040503050406030204" pitchFamily="18" charset="0"/>
                            </a:rPr>
                            <m:t> </m:t>
                          </m:r>
                          <m:r>
                            <m:rPr>
                              <m:sty m:val="p"/>
                            </m:rPr>
                            <a:rPr lang="en-US" b="0" i="0" smtClean="0">
                              <a:latin typeface="Cambria Math" panose="02040503050406030204" pitchFamily="18" charset="0"/>
                            </a:rPr>
                            <m:t>positives</m:t>
                          </m:r>
                        </m:num>
                        <m:den>
                          <m:r>
                            <m:rPr>
                              <m:sty m:val="p"/>
                            </m:rPr>
                            <a:rPr lang="en-US" b="0" i="0"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condition</m:t>
                          </m:r>
                          <m:r>
                            <a:rPr lang="en-US" b="0" i="0" smtClean="0">
                              <a:latin typeface="Cambria Math" panose="02040503050406030204" pitchFamily="18" charset="0"/>
                            </a:rPr>
                            <m:t> </m:t>
                          </m:r>
                          <m:r>
                            <m:rPr>
                              <m:sty m:val="p"/>
                            </m:rPr>
                            <a:rPr lang="en-US" b="0" i="0" smtClean="0">
                              <a:latin typeface="Cambria Math" panose="02040503050406030204" pitchFamily="18" charset="0"/>
                            </a:rPr>
                            <m:t>positives</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8559754" y="2372817"/>
                <a:ext cx="2213748" cy="56329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8559754" y="3937497"/>
                <a:ext cx="2266646" cy="5652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true</m:t>
                          </m:r>
                          <m:r>
                            <a:rPr lang="en-US" b="0" i="0" smtClean="0">
                              <a:latin typeface="Cambria Math" panose="02040503050406030204" pitchFamily="18" charset="0"/>
                            </a:rPr>
                            <m:t> </m:t>
                          </m:r>
                          <m:r>
                            <m:rPr>
                              <m:sty m:val="p"/>
                            </m:rPr>
                            <a:rPr lang="en-US" b="0" i="0" smtClean="0">
                              <a:latin typeface="Cambria Math" panose="02040503050406030204" pitchFamily="18" charset="0"/>
                            </a:rPr>
                            <m:t>negatives</m:t>
                          </m:r>
                        </m:num>
                        <m:den>
                          <m:r>
                            <m:rPr>
                              <m:sty m:val="p"/>
                            </m:rPr>
                            <a:rPr lang="en-US" b="0" i="0"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condition</m:t>
                          </m:r>
                          <m:r>
                            <a:rPr lang="en-US" b="0" i="0" smtClean="0">
                              <a:latin typeface="Cambria Math" panose="02040503050406030204" pitchFamily="18" charset="0"/>
                            </a:rPr>
                            <m:t> </m:t>
                          </m:r>
                          <m:r>
                            <m:rPr>
                              <m:sty m:val="p"/>
                            </m:rPr>
                            <a:rPr lang="en-US" b="0" i="0" smtClean="0">
                              <a:latin typeface="Cambria Math" panose="02040503050406030204" pitchFamily="18" charset="0"/>
                            </a:rPr>
                            <m:t>negatives</m:t>
                          </m:r>
                        </m:den>
                      </m:f>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8559754" y="3937497"/>
                <a:ext cx="2266646" cy="56528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7983442" y="5458701"/>
                <a:ext cx="3084178" cy="5166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true</m:t>
                          </m:r>
                          <m:r>
                            <a:rPr lang="en-US" b="0" i="0" smtClean="0">
                              <a:latin typeface="Cambria Math" panose="02040503050406030204" pitchFamily="18" charset="0"/>
                            </a:rPr>
                            <m:t> </m:t>
                          </m:r>
                          <m:r>
                            <m:rPr>
                              <m:sty m:val="p"/>
                            </m:rPr>
                            <a:rPr lang="en-US" b="0" i="0" smtClean="0">
                              <a:latin typeface="Cambria Math" panose="02040503050406030204" pitchFamily="18" charset="0"/>
                            </a:rPr>
                            <m:t>positives</m:t>
                          </m:r>
                          <m:r>
                            <a:rPr lang="en-US" b="0" i="0" smtClean="0">
                              <a:latin typeface="Cambria Math" panose="02040503050406030204" pitchFamily="18" charset="0"/>
                            </a:rPr>
                            <m:t>+</m:t>
                          </m:r>
                          <m:r>
                            <m:rPr>
                              <m:sty m:val="p"/>
                            </m:rPr>
                            <a:rPr lang="en-US" b="0" i="0" smtClean="0">
                              <a:latin typeface="Cambria Math" panose="02040503050406030204" pitchFamily="18" charset="0"/>
                            </a:rPr>
                            <m:t>true</m:t>
                          </m:r>
                          <m:r>
                            <a:rPr lang="en-US" b="0" i="0" smtClean="0">
                              <a:latin typeface="Cambria Math" panose="02040503050406030204" pitchFamily="18" charset="0"/>
                            </a:rPr>
                            <m:t> </m:t>
                          </m:r>
                          <m:r>
                            <m:rPr>
                              <m:sty m:val="p"/>
                            </m:rPr>
                            <a:rPr lang="en-US" b="0" i="0" smtClean="0">
                              <a:latin typeface="Cambria Math" panose="02040503050406030204" pitchFamily="18" charset="0"/>
                            </a:rPr>
                            <m:t>negatives</m:t>
                          </m:r>
                        </m:num>
                        <m:den>
                          <m:r>
                            <m:rPr>
                              <m:sty m:val="p"/>
                            </m:rPr>
                            <a:rPr lang="en-US" b="0" i="0" smtClean="0">
                              <a:latin typeface="Cambria Math" panose="02040503050406030204" pitchFamily="18" charset="0"/>
                            </a:rPr>
                            <m:t>total</m:t>
                          </m:r>
                          <m:r>
                            <a:rPr lang="en-US" b="0" i="0" smtClean="0">
                              <a:latin typeface="Cambria Math" panose="02040503050406030204" pitchFamily="18" charset="0"/>
                            </a:rPr>
                            <m:t> </m:t>
                          </m:r>
                          <m:r>
                            <m:rPr>
                              <m:sty m:val="p"/>
                            </m:rPr>
                            <a:rPr lang="en-US" b="0" i="0" smtClean="0">
                              <a:latin typeface="Cambria Math" panose="02040503050406030204" pitchFamily="18" charset="0"/>
                            </a:rPr>
                            <m:t>cases</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7983442" y="5458701"/>
                <a:ext cx="3084178" cy="516680"/>
              </a:xfrm>
              <a:prstGeom prst="rect">
                <a:avLst/>
              </a:prstGeom>
              <a:blipFill>
                <a:blip r:embed="rId5"/>
                <a:stretch>
                  <a:fillRect/>
                </a:stretch>
              </a:blipFill>
            </p:spPr>
            <p:txBody>
              <a:bodyPr/>
              <a:lstStyle/>
              <a:p>
                <a:r>
                  <a:rPr lang="en-US">
                    <a:noFill/>
                  </a:rPr>
                  <a:t> </a:t>
                </a:r>
              </a:p>
            </p:txBody>
          </p:sp>
        </mc:Fallback>
      </mc:AlternateContent>
      <p:graphicFrame>
        <p:nvGraphicFramePr>
          <p:cNvPr id="8" name="Table 7"/>
          <p:cNvGraphicFramePr>
            <a:graphicFrameLocks noGrp="1"/>
          </p:cNvGraphicFramePr>
          <p:nvPr/>
        </p:nvGraphicFramePr>
        <p:xfrm>
          <a:off x="919844" y="1993412"/>
          <a:ext cx="5611587" cy="3623616"/>
        </p:xfrm>
        <a:graphic>
          <a:graphicData uri="http://schemas.openxmlformats.org/drawingml/2006/table">
            <a:tbl>
              <a:tblPr firstRow="1" bandRow="1">
                <a:tableStyleId>{69CF1AB2-1976-4502-BF36-3FF5EA218861}</a:tableStyleId>
              </a:tblPr>
              <a:tblGrid>
                <a:gridCol w="1870529">
                  <a:extLst>
                    <a:ext uri="{9D8B030D-6E8A-4147-A177-3AD203B41FA5}">
                      <a16:colId xmlns:a16="http://schemas.microsoft.com/office/drawing/2014/main" val="2149793556"/>
                    </a:ext>
                  </a:extLst>
                </a:gridCol>
                <a:gridCol w="1870529">
                  <a:extLst>
                    <a:ext uri="{9D8B030D-6E8A-4147-A177-3AD203B41FA5}">
                      <a16:colId xmlns:a16="http://schemas.microsoft.com/office/drawing/2014/main" val="2069051610"/>
                    </a:ext>
                  </a:extLst>
                </a:gridCol>
                <a:gridCol w="1870529">
                  <a:extLst>
                    <a:ext uri="{9D8B030D-6E8A-4147-A177-3AD203B41FA5}">
                      <a16:colId xmlns:a16="http://schemas.microsoft.com/office/drawing/2014/main" val="2988524503"/>
                    </a:ext>
                  </a:extLst>
                </a:gridCol>
              </a:tblGrid>
              <a:tr h="1207872">
                <a:tc>
                  <a:txBody>
                    <a:bodyPr/>
                    <a:lstStyle/>
                    <a:p>
                      <a:pPr algn="l"/>
                      <a:endParaRPr lang="en-US"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Condition Positive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Condition Negative</a:t>
                      </a:r>
                    </a:p>
                  </a:txBody>
                  <a:tcPr anchor="ctr">
                    <a:lnL w="12700" cap="flat" cmpd="sng" algn="ctr">
                      <a:no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0463114"/>
                  </a:ext>
                </a:extLst>
              </a:tr>
              <a:tr h="1207872">
                <a:tc>
                  <a:txBody>
                    <a:bodyPr/>
                    <a:lstStyle/>
                    <a:p>
                      <a:pPr algn="l"/>
                      <a:r>
                        <a:rPr lang="en-US" b="1" dirty="0"/>
                        <a:t>Prediction Positive</a:t>
                      </a: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a:t>True Positive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lumMod val="20000"/>
                        <a:lumOff val="80000"/>
                      </a:schemeClr>
                    </a:solidFill>
                  </a:tcPr>
                </a:tc>
                <a:tc>
                  <a:txBody>
                    <a:bodyPr/>
                    <a:lstStyle/>
                    <a:p>
                      <a:pPr algn="ctr"/>
                      <a:r>
                        <a:rPr lang="en-US" dirty="0"/>
                        <a:t>False Positive</a:t>
                      </a:r>
                    </a:p>
                  </a:txBody>
                  <a:tcPr anchor="ctr">
                    <a:lnL w="12700" cap="flat" cmpd="sng" algn="ctr">
                      <a:no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893684502"/>
                  </a:ext>
                </a:extLst>
              </a:tr>
              <a:tr h="1207872">
                <a:tc>
                  <a:txBody>
                    <a:bodyPr/>
                    <a:lstStyle/>
                    <a:p>
                      <a:pPr algn="l"/>
                      <a:r>
                        <a:rPr lang="en-US" b="1" dirty="0"/>
                        <a:t>Prediction Negative</a:t>
                      </a:r>
                    </a:p>
                  </a:txBody>
                  <a:tcPr anchor="ctr">
                    <a:lnL w="12700" cmpd="sng">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False Negative</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dirty="0"/>
                        <a:t>True</a:t>
                      </a:r>
                      <a:r>
                        <a:rPr lang="en-US" baseline="0" dirty="0"/>
                        <a:t> Negative</a:t>
                      </a:r>
                      <a:endParaRPr lang="en-US" dirty="0"/>
                    </a:p>
                  </a:txBody>
                  <a:tcPr anchor="ctr">
                    <a:lnL w="12700" cap="flat" cmpd="sng" algn="ctr">
                      <a:noFill/>
                      <a:prstDash val="solid"/>
                      <a:round/>
                      <a:headEnd type="none" w="med" len="med"/>
                      <a:tailEnd type="none" w="med" len="med"/>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chemeClr val="accent3">
                        <a:lumMod val="20000"/>
                        <a:lumOff val="80000"/>
                      </a:schemeClr>
                    </a:solidFill>
                  </a:tcPr>
                </a:tc>
                <a:extLst>
                  <a:ext uri="{0D108BD9-81ED-4DB2-BD59-A6C34878D82A}">
                    <a16:rowId xmlns:a16="http://schemas.microsoft.com/office/drawing/2014/main" val="1222145267"/>
                  </a:ext>
                </a:extLst>
              </a:tr>
            </a:tbl>
          </a:graphicData>
        </a:graphic>
      </p:graphicFrame>
      <p:sp>
        <p:nvSpPr>
          <p:cNvPr id="10" name="Title 1">
            <a:extLst>
              <a:ext uri="{FF2B5EF4-FFF2-40B4-BE49-F238E27FC236}">
                <a16:creationId xmlns:a16="http://schemas.microsoft.com/office/drawing/2014/main" id="{F11F6917-B89F-A240-BE98-4DFFE7CAE0C7}"/>
              </a:ext>
            </a:extLst>
          </p:cNvPr>
          <p:cNvSpPr>
            <a:spLocks noGrp="1"/>
          </p:cNvSpPr>
          <p:nvPr>
            <p:ph type="title"/>
          </p:nvPr>
        </p:nvSpPr>
        <p:spPr>
          <a:xfrm>
            <a:off x="307383" y="157625"/>
            <a:ext cx="11577234" cy="1143000"/>
          </a:xfrm>
        </p:spPr>
        <p:txBody>
          <a:bodyPr>
            <a:noAutofit/>
          </a:bodyPr>
          <a:lstStyle/>
          <a:p>
            <a:r>
              <a:rPr lang="en-US" sz="3600" dirty="0"/>
              <a:t>Once a threshold is set, we get a “confusion matrix”</a:t>
            </a:r>
          </a:p>
        </p:txBody>
      </p:sp>
    </p:spTree>
    <p:extLst>
      <p:ext uri="{BB962C8B-B14F-4D97-AF65-F5344CB8AC3E}">
        <p14:creationId xmlns:p14="http://schemas.microsoft.com/office/powerpoint/2010/main" val="463732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dn.jamanetwork.com/ama/content_public/journal/jama/4982/joc50058f1.png?Expires=2147483647&amp;Signature=4BCK0DXwHQhYEjGnCGdf0xIU1DtQ1RF9cmybxM9ZmyXw8rKpnmc5JxyAG15uZGrFSVm3biFpF2FF-bG7RGui8B9sl8flxNWO5dHuc~Hqnhrg1HUvkenMPGF4-Qh2ax0fqmcBMkIhs0SmqfSBUIKKMWLLzali~C1vmeVbK~cT4chJ68eRRJl9aWWRKqanEBCi-R6UP~EThTlWWkhVrZ7v8FE1JN3U19vlvSmkHYYOjlaad1HCOMq-Zk8XiA5Do8CKiksRetGy45kRZi8SnOK9rpw-vSJuj8xi~QlMHBCCPyDub88WsgtWji1sZicgQAkHXn9M8YfJerxTdzi7zq78Dw__&amp;Key-Pair-Id=APKAIE5G5CRDK6RD3PGA"/>
          <p:cNvPicPr>
            <a:picLocks noChangeAspect="1" noChangeArrowheads="1"/>
          </p:cNvPicPr>
          <p:nvPr/>
        </p:nvPicPr>
        <p:blipFill rotWithShape="1">
          <a:blip r:embed="rId3">
            <a:extLst>
              <a:ext uri="{28A0092B-C50C-407E-A947-70E740481C1C}">
                <a14:useLocalDpi xmlns:a14="http://schemas.microsoft.com/office/drawing/2010/main" val="0"/>
              </a:ext>
            </a:extLst>
          </a:blip>
          <a:srcRect l="11914" r="10987"/>
          <a:stretch/>
        </p:blipFill>
        <p:spPr bwMode="auto">
          <a:xfrm>
            <a:off x="257578" y="247857"/>
            <a:ext cx="5834129" cy="590301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941713" y="706372"/>
            <a:ext cx="4481848" cy="4985980"/>
          </a:xfrm>
          <a:prstGeom prst="rect">
            <a:avLst/>
          </a:prstGeom>
        </p:spPr>
        <p:txBody>
          <a:bodyPr wrap="square">
            <a:spAutoFit/>
          </a:bodyPr>
          <a:lstStyle/>
          <a:p>
            <a:pPr marL="514350" indent="-514350">
              <a:spcAft>
                <a:spcPts val="600"/>
              </a:spcAft>
              <a:buAutoNum type="arabicParenR"/>
            </a:pPr>
            <a:r>
              <a:rPr lang="en-US" sz="2400" dirty="0">
                <a:solidFill>
                  <a:srgbClr val="333333"/>
                </a:solidFill>
                <a:latin typeface="Guardian TextSans Web"/>
              </a:rPr>
              <a:t>Set a threshold on PSA</a:t>
            </a:r>
            <a:endParaRPr lang="en-US" sz="2400" dirty="0"/>
          </a:p>
          <a:p>
            <a:pPr marL="514350" indent="-514350">
              <a:spcAft>
                <a:spcPts val="600"/>
              </a:spcAft>
              <a:buAutoNum type="arabicParenR"/>
            </a:pPr>
            <a:r>
              <a:rPr lang="en-US" sz="2400" dirty="0">
                <a:solidFill>
                  <a:srgbClr val="333333"/>
                </a:solidFill>
                <a:latin typeface="Guardian TextSans Web"/>
              </a:rPr>
              <a:t>Make predictions:</a:t>
            </a:r>
          </a:p>
          <a:p>
            <a:pPr marL="971550" lvl="1" indent="-514350">
              <a:spcAft>
                <a:spcPts val="600"/>
              </a:spcAft>
              <a:buFont typeface="Arial" panose="020B0604020202020204" pitchFamily="34" charset="0"/>
              <a:buChar char="•"/>
            </a:pPr>
            <a:r>
              <a:rPr lang="en-US" sz="2400" dirty="0">
                <a:solidFill>
                  <a:srgbClr val="333333"/>
                </a:solidFill>
                <a:latin typeface="Guardian TextSans Web"/>
              </a:rPr>
              <a:t>Above threshold: cancer-positive</a:t>
            </a:r>
          </a:p>
          <a:p>
            <a:pPr marL="971550" lvl="1" indent="-514350">
              <a:spcAft>
                <a:spcPts val="600"/>
              </a:spcAft>
              <a:buFont typeface="Arial" panose="020B0604020202020204" pitchFamily="34" charset="0"/>
              <a:buChar char="•"/>
            </a:pPr>
            <a:r>
              <a:rPr lang="en-US" sz="2400" dirty="0">
                <a:solidFill>
                  <a:srgbClr val="333333"/>
                </a:solidFill>
                <a:latin typeface="Guardian TextSans Web"/>
              </a:rPr>
              <a:t>Below threshold: cancer-negative</a:t>
            </a:r>
          </a:p>
          <a:p>
            <a:pPr marL="514350" indent="-514350">
              <a:spcAft>
                <a:spcPts val="600"/>
              </a:spcAft>
              <a:buAutoNum type="arabicParenR"/>
            </a:pPr>
            <a:r>
              <a:rPr lang="en-US" sz="2400" dirty="0">
                <a:solidFill>
                  <a:srgbClr val="333333"/>
                </a:solidFill>
                <a:latin typeface="Guardian TextSans Web"/>
              </a:rPr>
              <a:t>Count true positives, true negatives, false positives, and false negatives</a:t>
            </a:r>
          </a:p>
          <a:p>
            <a:pPr marL="514350" indent="-514350">
              <a:spcAft>
                <a:spcPts val="600"/>
              </a:spcAft>
              <a:buAutoNum type="arabicParenR"/>
            </a:pPr>
            <a:r>
              <a:rPr lang="en-US" sz="2400" dirty="0">
                <a:solidFill>
                  <a:srgbClr val="333333"/>
                </a:solidFill>
                <a:latin typeface="Guardian TextSans Web"/>
              </a:rPr>
              <a:t>Calculate sensitivity and specificity</a:t>
            </a:r>
          </a:p>
          <a:p>
            <a:pPr marL="514350" indent="-514350">
              <a:spcAft>
                <a:spcPts val="600"/>
              </a:spcAft>
              <a:buAutoNum type="arabicParenR"/>
            </a:pPr>
            <a:r>
              <a:rPr lang="en-US" sz="2400" dirty="0">
                <a:solidFill>
                  <a:srgbClr val="333333"/>
                </a:solidFill>
                <a:latin typeface="Guardian TextSans Web"/>
              </a:rPr>
              <a:t>Plot point and repeat</a:t>
            </a:r>
          </a:p>
        </p:txBody>
      </p:sp>
    </p:spTree>
    <p:extLst>
      <p:ext uri="{BB962C8B-B14F-4D97-AF65-F5344CB8AC3E}">
        <p14:creationId xmlns:p14="http://schemas.microsoft.com/office/powerpoint/2010/main" val="989795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783397" y="244578"/>
            <a:ext cx="10972800" cy="1143000"/>
          </a:xfrm>
        </p:spPr>
        <p:txBody>
          <a:bodyPr>
            <a:noAutofit/>
          </a:bodyPr>
          <a:lstStyle/>
          <a:p>
            <a:r>
              <a:rPr lang="en-US" sz="4000" dirty="0">
                <a:solidFill>
                  <a:srgbClr val="002060"/>
                </a:solidFill>
              </a:rPr>
              <a:t>Set a threshold on classifier predictions</a:t>
            </a:r>
            <a:endParaRPr lang="en-US" sz="4000" dirty="0"/>
          </a:p>
        </p:txBody>
      </p:sp>
      <p:grpSp>
        <p:nvGrpSpPr>
          <p:cNvPr id="3" name="Group 2">
            <a:extLst>
              <a:ext uri="{FF2B5EF4-FFF2-40B4-BE49-F238E27FC236}">
                <a16:creationId xmlns:a16="http://schemas.microsoft.com/office/drawing/2014/main" id="{25AA7CF0-34BE-4337-8855-A733BD7163C3}"/>
              </a:ext>
            </a:extLst>
          </p:cNvPr>
          <p:cNvGrpSpPr/>
          <p:nvPr/>
        </p:nvGrpSpPr>
        <p:grpSpPr>
          <a:xfrm>
            <a:off x="1376246" y="2231948"/>
            <a:ext cx="4442964" cy="3467839"/>
            <a:chOff x="7226070" y="2540647"/>
            <a:chExt cx="4199892" cy="313574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752633" y="2540647"/>
                  <a:ext cx="2941689" cy="389219"/>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752633" y="2540647"/>
                  <a:ext cx="2941689" cy="389219"/>
                </a:xfrm>
                <a:prstGeom prst="rect">
                  <a:avLst/>
                </a:prstGeom>
                <a:blipFill>
                  <a:blip r:embed="rId3"/>
                  <a:stretch>
                    <a:fillRect t="-23944" r="-6067" b="-5070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5"/>
            <a:stretch>
              <a:fillRect/>
            </a:stretch>
          </p:blipFill>
          <p:spPr>
            <a:xfrm>
              <a:off x="11176004" y="5224225"/>
              <a:ext cx="249958" cy="249958"/>
            </a:xfrm>
            <a:prstGeom prst="rect">
              <a:avLst/>
            </a:prstGeom>
          </p:spPr>
        </p:pic>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3725D9B-7183-2D4D-B932-B1D038E125AD}"/>
                  </a:ext>
                </a:extLst>
              </p:cNvPr>
              <p:cNvSpPr/>
              <p:nvPr/>
            </p:nvSpPr>
            <p:spPr>
              <a:xfrm>
                <a:off x="810980" y="3849225"/>
                <a:ext cx="898003" cy="497957"/>
              </a:xfrm>
              <a:prstGeom prst="rect">
                <a:avLst/>
              </a:prstGeom>
            </p:spPr>
            <p:txBody>
              <a:bodyPr wrap="none">
                <a:spAutoFit/>
              </a:bodyPr>
              <a:lstStyle/>
              <a:p>
                <a14:m>
                  <m:oMath xmlns:m="http://schemas.openxmlformats.org/officeDocument/2006/math">
                    <m:r>
                      <a:rPr lang="en-US" sz="2636" i="1">
                        <a:latin typeface="Cambria Math" panose="02040503050406030204" pitchFamily="18" charset="0"/>
                      </a:rPr>
                      <m:t>𝜎</m:t>
                    </m:r>
                    <m:r>
                      <a:rPr lang="en-US" sz="2636" i="1">
                        <a:latin typeface="Cambria Math" panose="02040503050406030204" pitchFamily="18" charset="0"/>
                      </a:rPr>
                      <m:t>(</m:t>
                    </m:r>
                    <m:sSub>
                      <m:sSubPr>
                        <m:ctrlPr>
                          <a:rPr lang="en-US" sz="2636" i="1">
                            <a:latin typeface="Cambria Math" panose="02040503050406030204" pitchFamily="18" charset="0"/>
                          </a:rPr>
                        </m:ctrlPr>
                      </m:sSubPr>
                      <m:e>
                        <m:r>
                          <a:rPr lang="en-US" sz="2636" i="1">
                            <a:latin typeface="Cambria Math" panose="02040503050406030204" pitchFamily="18" charset="0"/>
                          </a:rPr>
                          <m:t>𝑧</m:t>
                        </m:r>
                      </m:e>
                      <m:sub>
                        <m:r>
                          <a:rPr lang="en-US" sz="2636" i="1">
                            <a:latin typeface="Cambria Math" panose="02040503050406030204" pitchFamily="18" charset="0"/>
                          </a:rPr>
                          <m:t>𝑖</m:t>
                        </m:r>
                      </m:sub>
                    </m:sSub>
                  </m:oMath>
                </a14:m>
                <a:r>
                  <a:rPr lang="en-US" sz="2636" dirty="0"/>
                  <a:t>)</a:t>
                </a:r>
              </a:p>
            </p:txBody>
          </p:sp>
        </mc:Choice>
        <mc:Fallback xmlns="">
          <p:sp>
            <p:nvSpPr>
              <p:cNvPr id="2" name="Rectangle 1">
                <a:extLst>
                  <a:ext uri="{FF2B5EF4-FFF2-40B4-BE49-F238E27FC236}">
                    <a16:creationId xmlns:a16="http://schemas.microsoft.com/office/drawing/2014/main" id="{C3725D9B-7183-2D4D-B932-B1D038E125AD}"/>
                  </a:ext>
                </a:extLst>
              </p:cNvPr>
              <p:cNvSpPr>
                <a:spLocks noRot="1" noChangeAspect="1" noMove="1" noResize="1" noEditPoints="1" noAdjustHandles="1" noChangeArrowheads="1" noChangeShapeType="1" noTextEdit="1"/>
              </p:cNvSpPr>
              <p:nvPr/>
            </p:nvSpPr>
            <p:spPr>
              <a:xfrm>
                <a:off x="810980" y="3849225"/>
                <a:ext cx="898003" cy="497957"/>
              </a:xfrm>
              <a:prstGeom prst="rect">
                <a:avLst/>
              </a:prstGeom>
              <a:blipFill>
                <a:blip r:embed="rId6"/>
                <a:stretch>
                  <a:fillRect t="-9756" r="-12245" b="-31707"/>
                </a:stretch>
              </a:blipFill>
            </p:spPr>
            <p:txBody>
              <a:bodyPr/>
              <a:lstStyle/>
              <a:p>
                <a:r>
                  <a:rPr lang="en-US">
                    <a:noFill/>
                  </a:rPr>
                  <a:t> </a:t>
                </a:r>
              </a:p>
            </p:txBody>
          </p:sp>
        </mc:Fallback>
      </mc:AlternateContent>
      <p:cxnSp>
        <p:nvCxnSpPr>
          <p:cNvPr id="25" name="Straight Connector 24"/>
          <p:cNvCxnSpPr/>
          <p:nvPr/>
        </p:nvCxnSpPr>
        <p:spPr>
          <a:xfrm rot="5400000">
            <a:off x="3460909" y="3221423"/>
            <a:ext cx="0" cy="3657600"/>
          </a:xfrm>
          <a:prstGeom prst="line">
            <a:avLst/>
          </a:prstGeom>
          <a:ln w="25400"/>
        </p:spPr>
        <p:style>
          <a:lnRef idx="1">
            <a:schemeClr val="accent2"/>
          </a:lnRef>
          <a:fillRef idx="0">
            <a:schemeClr val="accent2"/>
          </a:fillRef>
          <a:effectRef idx="0">
            <a:schemeClr val="accent2"/>
          </a:effectRef>
          <a:fontRef idx="minor">
            <a:schemeClr val="tx1"/>
          </a:fontRef>
        </p:style>
      </p:cxnSp>
      <p:sp>
        <p:nvSpPr>
          <p:cNvPr id="22" name="TextBox 21"/>
          <p:cNvSpPr txBox="1"/>
          <p:nvPr/>
        </p:nvSpPr>
        <p:spPr>
          <a:xfrm>
            <a:off x="7249885" y="2792168"/>
            <a:ext cx="3044551" cy="461665"/>
          </a:xfrm>
          <a:prstGeom prst="rect">
            <a:avLst/>
          </a:prstGeom>
          <a:noFill/>
        </p:spPr>
        <p:txBody>
          <a:bodyPr wrap="none" rtlCol="0">
            <a:spAutoFit/>
          </a:bodyPr>
          <a:lstStyle/>
          <a:p>
            <a:r>
              <a:rPr lang="en-US" sz="2400" dirty="0">
                <a:solidFill>
                  <a:schemeClr val="accent2">
                    <a:lumMod val="75000"/>
                  </a:schemeClr>
                </a:solidFill>
              </a:rPr>
              <a:t>classification threshold</a:t>
            </a:r>
          </a:p>
        </p:txBody>
      </p:sp>
      <p:sp>
        <p:nvSpPr>
          <p:cNvPr id="27" name="TextBox 26"/>
          <p:cNvSpPr txBox="1"/>
          <p:nvPr/>
        </p:nvSpPr>
        <p:spPr>
          <a:xfrm>
            <a:off x="7249885" y="4098203"/>
            <a:ext cx="4523015" cy="1200329"/>
          </a:xfrm>
          <a:prstGeom prst="rect">
            <a:avLst/>
          </a:prstGeom>
          <a:noFill/>
        </p:spPr>
        <p:txBody>
          <a:bodyPr wrap="square" rtlCol="0">
            <a:spAutoFit/>
          </a:bodyPr>
          <a:lstStyle/>
          <a:p>
            <a:r>
              <a:rPr lang="en-US" sz="2400" dirty="0"/>
              <a:t>A low threshold favors sensitivity, because more points are predicted to be ones</a:t>
            </a:r>
          </a:p>
        </p:txBody>
      </p:sp>
      <p:cxnSp>
        <p:nvCxnSpPr>
          <p:cNvPr id="24" name="Straight Arrow Connector 23"/>
          <p:cNvCxnSpPr>
            <a:stCxn id="22" idx="1"/>
          </p:cNvCxnSpPr>
          <p:nvPr/>
        </p:nvCxnSpPr>
        <p:spPr>
          <a:xfrm flipH="1">
            <a:off x="5289709" y="3023001"/>
            <a:ext cx="1960176" cy="202722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07976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5AA7CF0-34BE-4337-8855-A733BD7163C3}"/>
              </a:ext>
            </a:extLst>
          </p:cNvPr>
          <p:cNvGrpSpPr/>
          <p:nvPr/>
        </p:nvGrpSpPr>
        <p:grpSpPr>
          <a:xfrm>
            <a:off x="1376246" y="2231948"/>
            <a:ext cx="4442964" cy="3467839"/>
            <a:chOff x="7226070" y="2540647"/>
            <a:chExt cx="4199892" cy="3135746"/>
          </a:xfrm>
        </p:grpSpPr>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58F1B0-66A5-475B-B04B-50D557943658}"/>
                    </a:ext>
                  </a:extLst>
                </p:cNvPr>
                <p:cNvSpPr txBox="1"/>
                <p:nvPr/>
              </p:nvSpPr>
              <p:spPr>
                <a:xfrm>
                  <a:off x="7752633" y="2540647"/>
                  <a:ext cx="2941689" cy="389219"/>
                </a:xfrm>
                <a:prstGeom prst="rect">
                  <a:avLst/>
                </a:prstGeom>
                <a:noFill/>
              </p:spPr>
              <p:txBody>
                <a:bodyPr wrap="none" lIns="0" tIns="0" rIns="0" bIns="0" rtlCol="0">
                  <a:spAutoFit/>
                </a:bodyPr>
                <a:lstStyle/>
                <a:p>
                  <a14:m>
                    <m:oMath xmlns:m="http://schemas.openxmlformats.org/officeDocument/2006/math">
                      <m:r>
                        <a:rPr lang="en-US" sz="2797" i="1">
                          <a:latin typeface="Cambria Math" panose="02040503050406030204" pitchFamily="18" charset="0"/>
                        </a:rPr>
                        <m:t>𝑝</m:t>
                      </m:r>
                      <m:d>
                        <m:dPr>
                          <m:ctrlPr>
                            <a:rPr lang="en-US" sz="2797" i="1">
                              <a:latin typeface="Cambria Math" panose="02040503050406030204" pitchFamily="18" charset="0"/>
                            </a:rPr>
                          </m:ctrlPr>
                        </m:dPr>
                        <m:e>
                          <m:sSub>
                            <m:sSubPr>
                              <m:ctrlPr>
                                <a:rPr lang="en-US" sz="2797" i="1">
                                  <a:latin typeface="Cambria Math" panose="02040503050406030204" pitchFamily="18" charset="0"/>
                                </a:rPr>
                              </m:ctrlPr>
                            </m:sSubPr>
                            <m:e>
                              <m:r>
                                <a:rPr lang="en-US" sz="2797" i="1">
                                  <a:latin typeface="Cambria Math" panose="02040503050406030204" pitchFamily="18" charset="0"/>
                                </a:rPr>
                                <m:t>𝑦</m:t>
                              </m:r>
                            </m:e>
                            <m:sub>
                              <m:r>
                                <a:rPr lang="en-US" sz="2797" i="1">
                                  <a:latin typeface="Cambria Math" panose="02040503050406030204" pitchFamily="18" charset="0"/>
                                </a:rPr>
                                <m:t>𝑖</m:t>
                              </m:r>
                            </m:sub>
                          </m:sSub>
                          <m:r>
                            <a:rPr lang="en-US" sz="2797" i="1">
                              <a:latin typeface="Cambria Math" panose="02040503050406030204" pitchFamily="18" charset="0"/>
                            </a:rPr>
                            <m:t>=1</m:t>
                          </m:r>
                        </m:e>
                        <m:e>
                          <m:sSub>
                            <m:sSubPr>
                              <m:ctrlPr>
                                <a:rPr lang="en-US" sz="2797" i="1">
                                  <a:latin typeface="Cambria Math" panose="02040503050406030204" pitchFamily="18" charset="0"/>
                                </a:rPr>
                              </m:ctrlPr>
                            </m:sSubPr>
                            <m:e>
                              <m:r>
                                <a:rPr lang="en-US" sz="2797" i="1">
                                  <a:latin typeface="Cambria Math" panose="02040503050406030204" pitchFamily="18" charset="0"/>
                                </a:rPr>
                                <m:t>𝑥</m:t>
                              </m:r>
                            </m:e>
                            <m:sub>
                              <m:r>
                                <a:rPr lang="en-US" sz="2797" i="1">
                                  <a:latin typeface="Cambria Math" panose="02040503050406030204" pitchFamily="18" charset="0"/>
                                </a:rPr>
                                <m:t>𝑖</m:t>
                              </m:r>
                            </m:sub>
                          </m:sSub>
                        </m:e>
                      </m:d>
                      <m:r>
                        <a:rPr lang="en-US" sz="2797" i="1">
                          <a:latin typeface="Cambria Math" panose="02040503050406030204" pitchFamily="18" charset="0"/>
                        </a:rPr>
                        <m:t>=</m:t>
                      </m:r>
                      <m:r>
                        <a:rPr lang="en-US" sz="2797" i="1">
                          <a:latin typeface="Cambria Math" panose="02040503050406030204" pitchFamily="18" charset="0"/>
                        </a:rPr>
                        <m:t>𝜎</m:t>
                      </m:r>
                      <m:r>
                        <a:rPr lang="en-US" sz="2797" i="1">
                          <a:latin typeface="Cambria Math" panose="02040503050406030204" pitchFamily="18" charset="0"/>
                        </a:rPr>
                        <m:t>(</m:t>
                      </m:r>
                      <m:sSub>
                        <m:sSubPr>
                          <m:ctrlPr>
                            <a:rPr lang="en-US" sz="2797" i="1">
                              <a:latin typeface="Cambria Math" panose="02040503050406030204" pitchFamily="18" charset="0"/>
                            </a:rPr>
                          </m:ctrlPr>
                        </m:sSubPr>
                        <m:e>
                          <m:r>
                            <a:rPr lang="en-US" sz="2797" i="1">
                              <a:latin typeface="Cambria Math" panose="02040503050406030204" pitchFamily="18" charset="0"/>
                            </a:rPr>
                            <m:t>𝑧</m:t>
                          </m:r>
                        </m:e>
                        <m:sub>
                          <m:r>
                            <a:rPr lang="en-US" sz="2797" i="1">
                              <a:latin typeface="Cambria Math" panose="02040503050406030204" pitchFamily="18" charset="0"/>
                            </a:rPr>
                            <m:t>𝑖</m:t>
                          </m:r>
                        </m:sub>
                      </m:sSub>
                    </m:oMath>
                  </a14:m>
                  <a:r>
                    <a:rPr lang="en-US" sz="2797" dirty="0"/>
                    <a:t>)</a:t>
                  </a:r>
                </a:p>
              </p:txBody>
            </p:sp>
          </mc:Choice>
          <mc:Fallback xmlns="">
            <p:sp>
              <p:nvSpPr>
                <p:cNvPr id="37" name="TextBox 36">
                  <a:extLst>
                    <a:ext uri="{FF2B5EF4-FFF2-40B4-BE49-F238E27FC236}">
                      <a16:creationId xmlns:a16="http://schemas.microsoft.com/office/drawing/2014/main" id="{9858F1B0-66A5-475B-B04B-50D557943658}"/>
                    </a:ext>
                  </a:extLst>
                </p:cNvPr>
                <p:cNvSpPr txBox="1">
                  <a:spLocks noRot="1" noChangeAspect="1" noMove="1" noResize="1" noEditPoints="1" noAdjustHandles="1" noChangeArrowheads="1" noChangeShapeType="1" noTextEdit="1"/>
                </p:cNvSpPr>
                <p:nvPr/>
              </p:nvSpPr>
              <p:spPr>
                <a:xfrm>
                  <a:off x="7752633" y="2540647"/>
                  <a:ext cx="2941689" cy="389219"/>
                </a:xfrm>
                <a:prstGeom prst="rect">
                  <a:avLst/>
                </a:prstGeom>
                <a:blipFill>
                  <a:blip r:embed="rId3"/>
                  <a:stretch>
                    <a:fillRect t="-23944" r="-6067" b="-50704"/>
                  </a:stretch>
                </a:blipFill>
              </p:spPr>
              <p:txBody>
                <a:bodyPr/>
                <a:lstStyle/>
                <a:p>
                  <a:r>
                    <a:rPr lang="en-US">
                      <a:noFill/>
                    </a:rPr>
                    <a:t> </a:t>
                  </a:r>
                </a:p>
              </p:txBody>
            </p:sp>
          </mc:Fallback>
        </mc:AlternateContent>
        <p:pic>
          <p:nvPicPr>
            <p:cNvPr id="1026" name="Picture 2" descr="https://upload.wikimedia.org/wikipedia/commons/thumb/8/88/Logistic-curve.svg/320px-Logistic-curve.svg.png">
              <a:extLst>
                <a:ext uri="{FF2B5EF4-FFF2-40B4-BE49-F238E27FC236}">
                  <a16:creationId xmlns:a16="http://schemas.microsoft.com/office/drawing/2014/main" id="{3452BF06-0C57-4F54-A85B-1AF8D416E7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6070" y="3047218"/>
              <a:ext cx="3949934" cy="26291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01B1118-88CF-45F4-85EE-BBB2420AD237}"/>
                </a:ext>
              </a:extLst>
            </p:cNvPr>
            <p:cNvPicPr>
              <a:picLocks noChangeAspect="1"/>
            </p:cNvPicPr>
            <p:nvPr/>
          </p:nvPicPr>
          <p:blipFill>
            <a:blip r:embed="rId5"/>
            <a:stretch>
              <a:fillRect/>
            </a:stretch>
          </p:blipFill>
          <p:spPr>
            <a:xfrm>
              <a:off x="11176004" y="5224225"/>
              <a:ext cx="249958" cy="249958"/>
            </a:xfrm>
            <a:prstGeom prst="rect">
              <a:avLst/>
            </a:prstGeom>
          </p:spPr>
        </p:pic>
      </p:gr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C3725D9B-7183-2D4D-B932-B1D038E125AD}"/>
                  </a:ext>
                </a:extLst>
              </p:cNvPr>
              <p:cNvSpPr/>
              <p:nvPr/>
            </p:nvSpPr>
            <p:spPr>
              <a:xfrm>
                <a:off x="810980" y="3849225"/>
                <a:ext cx="898003" cy="497957"/>
              </a:xfrm>
              <a:prstGeom prst="rect">
                <a:avLst/>
              </a:prstGeom>
            </p:spPr>
            <p:txBody>
              <a:bodyPr wrap="none">
                <a:spAutoFit/>
              </a:bodyPr>
              <a:lstStyle/>
              <a:p>
                <a14:m>
                  <m:oMath xmlns:m="http://schemas.openxmlformats.org/officeDocument/2006/math">
                    <m:r>
                      <a:rPr lang="en-US" sz="2636" i="1">
                        <a:latin typeface="Cambria Math" panose="02040503050406030204" pitchFamily="18" charset="0"/>
                      </a:rPr>
                      <m:t>𝜎</m:t>
                    </m:r>
                    <m:r>
                      <a:rPr lang="en-US" sz="2636" i="1">
                        <a:latin typeface="Cambria Math" panose="02040503050406030204" pitchFamily="18" charset="0"/>
                      </a:rPr>
                      <m:t>(</m:t>
                    </m:r>
                    <m:sSub>
                      <m:sSubPr>
                        <m:ctrlPr>
                          <a:rPr lang="en-US" sz="2636" i="1">
                            <a:latin typeface="Cambria Math" panose="02040503050406030204" pitchFamily="18" charset="0"/>
                          </a:rPr>
                        </m:ctrlPr>
                      </m:sSubPr>
                      <m:e>
                        <m:r>
                          <a:rPr lang="en-US" sz="2636" i="1">
                            <a:latin typeface="Cambria Math" panose="02040503050406030204" pitchFamily="18" charset="0"/>
                          </a:rPr>
                          <m:t>𝑧</m:t>
                        </m:r>
                      </m:e>
                      <m:sub>
                        <m:r>
                          <a:rPr lang="en-US" sz="2636" i="1">
                            <a:latin typeface="Cambria Math" panose="02040503050406030204" pitchFamily="18" charset="0"/>
                          </a:rPr>
                          <m:t>𝑖</m:t>
                        </m:r>
                      </m:sub>
                    </m:sSub>
                  </m:oMath>
                </a14:m>
                <a:r>
                  <a:rPr lang="en-US" sz="2636" dirty="0"/>
                  <a:t>)</a:t>
                </a:r>
              </a:p>
            </p:txBody>
          </p:sp>
        </mc:Choice>
        <mc:Fallback xmlns="">
          <p:sp>
            <p:nvSpPr>
              <p:cNvPr id="2" name="Rectangle 1">
                <a:extLst>
                  <a:ext uri="{FF2B5EF4-FFF2-40B4-BE49-F238E27FC236}">
                    <a16:creationId xmlns:a16="http://schemas.microsoft.com/office/drawing/2014/main" id="{C3725D9B-7183-2D4D-B932-B1D038E125AD}"/>
                  </a:ext>
                </a:extLst>
              </p:cNvPr>
              <p:cNvSpPr>
                <a:spLocks noRot="1" noChangeAspect="1" noMove="1" noResize="1" noEditPoints="1" noAdjustHandles="1" noChangeArrowheads="1" noChangeShapeType="1" noTextEdit="1"/>
              </p:cNvSpPr>
              <p:nvPr/>
            </p:nvSpPr>
            <p:spPr>
              <a:xfrm>
                <a:off x="810980" y="3849225"/>
                <a:ext cx="898003" cy="497957"/>
              </a:xfrm>
              <a:prstGeom prst="rect">
                <a:avLst/>
              </a:prstGeom>
              <a:blipFill>
                <a:blip r:embed="rId6"/>
                <a:stretch>
                  <a:fillRect t="-9756" r="-12245" b="-31707"/>
                </a:stretch>
              </a:blipFill>
            </p:spPr>
            <p:txBody>
              <a:bodyPr/>
              <a:lstStyle/>
              <a:p>
                <a:r>
                  <a:rPr lang="en-US">
                    <a:noFill/>
                  </a:rPr>
                  <a:t> </a:t>
                </a:r>
              </a:p>
            </p:txBody>
          </p:sp>
        </mc:Fallback>
      </mc:AlternateContent>
      <p:cxnSp>
        <p:nvCxnSpPr>
          <p:cNvPr id="25" name="Straight Connector 24"/>
          <p:cNvCxnSpPr/>
          <p:nvPr/>
        </p:nvCxnSpPr>
        <p:spPr>
          <a:xfrm rot="5400000">
            <a:off x="3460909" y="1408953"/>
            <a:ext cx="0" cy="3657600"/>
          </a:xfrm>
          <a:prstGeom prst="line">
            <a:avLst/>
          </a:prstGeom>
          <a:ln w="25400"/>
        </p:spPr>
        <p:style>
          <a:lnRef idx="1">
            <a:schemeClr val="accent2"/>
          </a:lnRef>
          <a:fillRef idx="0">
            <a:schemeClr val="accent2"/>
          </a:fillRef>
          <a:effectRef idx="0">
            <a:schemeClr val="accent2"/>
          </a:effectRef>
          <a:fontRef idx="minor">
            <a:schemeClr val="tx1"/>
          </a:fontRef>
        </p:style>
      </p:cxnSp>
      <p:sp>
        <p:nvSpPr>
          <p:cNvPr id="22" name="TextBox 21"/>
          <p:cNvSpPr txBox="1"/>
          <p:nvPr/>
        </p:nvSpPr>
        <p:spPr>
          <a:xfrm>
            <a:off x="7249885" y="2792168"/>
            <a:ext cx="3044551" cy="461665"/>
          </a:xfrm>
          <a:prstGeom prst="rect">
            <a:avLst/>
          </a:prstGeom>
          <a:noFill/>
        </p:spPr>
        <p:txBody>
          <a:bodyPr wrap="none" rtlCol="0">
            <a:spAutoFit/>
          </a:bodyPr>
          <a:lstStyle/>
          <a:p>
            <a:r>
              <a:rPr lang="en-US" sz="2400" dirty="0">
                <a:solidFill>
                  <a:schemeClr val="accent2">
                    <a:lumMod val="75000"/>
                  </a:schemeClr>
                </a:solidFill>
              </a:rPr>
              <a:t>classification threshold</a:t>
            </a:r>
          </a:p>
        </p:txBody>
      </p:sp>
      <p:sp>
        <p:nvSpPr>
          <p:cNvPr id="27" name="TextBox 26"/>
          <p:cNvSpPr txBox="1"/>
          <p:nvPr/>
        </p:nvSpPr>
        <p:spPr>
          <a:xfrm>
            <a:off x="7249885" y="4098203"/>
            <a:ext cx="4523015" cy="1200329"/>
          </a:xfrm>
          <a:prstGeom prst="rect">
            <a:avLst/>
          </a:prstGeom>
          <a:noFill/>
        </p:spPr>
        <p:txBody>
          <a:bodyPr wrap="square" rtlCol="0">
            <a:spAutoFit/>
          </a:bodyPr>
          <a:lstStyle/>
          <a:p>
            <a:r>
              <a:rPr lang="en-US" sz="2400" dirty="0"/>
              <a:t>A high threshold favors specificity, because more points are predicted to be zeros</a:t>
            </a:r>
          </a:p>
        </p:txBody>
      </p:sp>
      <p:cxnSp>
        <p:nvCxnSpPr>
          <p:cNvPr id="24" name="Straight Arrow Connector 23"/>
          <p:cNvCxnSpPr>
            <a:stCxn id="22" idx="1"/>
          </p:cNvCxnSpPr>
          <p:nvPr/>
        </p:nvCxnSpPr>
        <p:spPr>
          <a:xfrm flipH="1">
            <a:off x="5289709" y="3023001"/>
            <a:ext cx="1960176" cy="21475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5" name="Title 8">
            <a:extLst>
              <a:ext uri="{FF2B5EF4-FFF2-40B4-BE49-F238E27FC236}">
                <a16:creationId xmlns:a16="http://schemas.microsoft.com/office/drawing/2014/main" id="{B2EDBCA9-EDBF-6447-947D-9D9FC87026FF}"/>
              </a:ext>
            </a:extLst>
          </p:cNvPr>
          <p:cNvSpPr>
            <a:spLocks noGrp="1"/>
          </p:cNvSpPr>
          <p:nvPr>
            <p:ph type="title"/>
          </p:nvPr>
        </p:nvSpPr>
        <p:spPr>
          <a:xfrm>
            <a:off x="783397" y="244578"/>
            <a:ext cx="10972800" cy="1143000"/>
          </a:xfrm>
        </p:spPr>
        <p:txBody>
          <a:bodyPr>
            <a:noAutofit/>
          </a:bodyPr>
          <a:lstStyle/>
          <a:p>
            <a:r>
              <a:rPr lang="en-US" sz="4000" dirty="0">
                <a:solidFill>
                  <a:srgbClr val="002060"/>
                </a:solidFill>
              </a:rPr>
              <a:t>Set a threshold on classifier predictions</a:t>
            </a:r>
            <a:endParaRPr lang="en-US" sz="4000" dirty="0"/>
          </a:p>
        </p:txBody>
      </p:sp>
    </p:spTree>
    <p:extLst>
      <p:ext uri="{BB962C8B-B14F-4D97-AF65-F5344CB8AC3E}">
        <p14:creationId xmlns:p14="http://schemas.microsoft.com/office/powerpoint/2010/main" val="2177412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FCEED81-6F6C-0441-A1AA-50ED07FFD4FF}"/>
              </a:ext>
            </a:extLst>
          </p:cNvPr>
          <p:cNvSpPr txBox="1">
            <a:spLocks/>
          </p:cNvSpPr>
          <p:nvPr/>
        </p:nvSpPr>
        <p:spPr>
          <a:xfrm>
            <a:off x="0" y="0"/>
            <a:ext cx="12192000" cy="1143000"/>
          </a:xfrm>
          <a:prstGeom prst="rect">
            <a:avLst/>
          </a:prstGeom>
        </p:spPr>
        <p:txBody>
          <a:bodyPr vert="horz" lIns="91440" tIns="45720" rIns="91440" bIns="45720" rtlCol="0" anchor="ctr">
            <a:normAutofit fontScale="75000" lnSpcReduction="20000"/>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r>
              <a:rPr lang="en-US" dirty="0"/>
              <a:t>Results: CNN Performance vs Dermatologists</a:t>
            </a:r>
          </a:p>
        </p:txBody>
      </p:sp>
      <p:pic>
        <p:nvPicPr>
          <p:cNvPr id="5" name="Picture 2" descr="Figure 3">
            <a:extLst>
              <a:ext uri="{FF2B5EF4-FFF2-40B4-BE49-F238E27FC236}">
                <a16:creationId xmlns:a16="http://schemas.microsoft.com/office/drawing/2014/main" id="{5EED6509-0763-974A-A4D5-B3A2CFBDCB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6464" y="1017837"/>
            <a:ext cx="7779072" cy="52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4415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F0921-5D2D-6549-911B-55931B69BBB6}"/>
              </a:ext>
            </a:extLst>
          </p:cNvPr>
          <p:cNvSpPr>
            <a:spLocks noGrp="1"/>
          </p:cNvSpPr>
          <p:nvPr>
            <p:ph type="title"/>
          </p:nvPr>
        </p:nvSpPr>
        <p:spPr/>
        <p:txBody>
          <a:bodyPr/>
          <a:lstStyle/>
          <a:p>
            <a:r>
              <a:rPr lang="en-US" dirty="0"/>
              <a:t>Model Interpretation</a:t>
            </a:r>
          </a:p>
        </p:txBody>
      </p:sp>
      <p:sp>
        <p:nvSpPr>
          <p:cNvPr id="3" name="Text Placeholder 2">
            <a:extLst>
              <a:ext uri="{FF2B5EF4-FFF2-40B4-BE49-F238E27FC236}">
                <a16:creationId xmlns:a16="http://schemas.microsoft.com/office/drawing/2014/main" id="{5BB53A4C-EABA-764B-BE5F-AF9D674619E7}"/>
              </a:ext>
            </a:extLst>
          </p:cNvPr>
          <p:cNvSpPr>
            <a:spLocks noGrp="1"/>
          </p:cNvSpPr>
          <p:nvPr>
            <p:ph type="body" idx="1"/>
          </p:nvPr>
        </p:nvSpPr>
        <p:spPr/>
        <p:txBody>
          <a:bodyPr/>
          <a:lstStyle/>
          <a:p>
            <a:r>
              <a:rPr lang="en-US" dirty="0"/>
              <a:t>How do the authors attempt to look inside the “black box”?</a:t>
            </a:r>
          </a:p>
        </p:txBody>
      </p:sp>
    </p:spTree>
    <p:extLst>
      <p:ext uri="{BB962C8B-B14F-4D97-AF65-F5344CB8AC3E}">
        <p14:creationId xmlns:p14="http://schemas.microsoft.com/office/powerpoint/2010/main" val="2561743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a:xfrm>
            <a:off x="3825024" y="2459863"/>
            <a:ext cx="5035639" cy="3271234"/>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10" name="Straight Arrow Connector 9"/>
          <p:cNvCxnSpPr/>
          <p:nvPr/>
        </p:nvCxnSpPr>
        <p:spPr>
          <a:xfrm flipV="1">
            <a:off x="2466345" y="4095480"/>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8525813" y="4095479"/>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itle 8"/>
          <p:cNvSpPr>
            <a:spLocks noGrp="1"/>
          </p:cNvSpPr>
          <p:nvPr>
            <p:ph type="title"/>
          </p:nvPr>
        </p:nvSpPr>
        <p:spPr>
          <a:xfrm>
            <a:off x="609600" y="252746"/>
            <a:ext cx="10972800" cy="1143000"/>
          </a:xfrm>
        </p:spPr>
        <p:txBody>
          <a:bodyPr>
            <a:normAutofit/>
          </a:bodyPr>
          <a:lstStyle/>
          <a:p>
            <a:r>
              <a:rPr lang="en-US" dirty="0">
                <a:solidFill>
                  <a:srgbClr val="002060"/>
                </a:solidFill>
              </a:rPr>
              <a:t>Machine Learning: A Black Box?</a:t>
            </a:r>
            <a:endParaRPr lang="en-US" dirty="0"/>
          </a:p>
        </p:txBody>
      </p:sp>
      <p:graphicFrame>
        <p:nvGraphicFramePr>
          <p:cNvPr id="13" name="Table 12">
            <a:extLst>
              <a:ext uri="{FF2B5EF4-FFF2-40B4-BE49-F238E27FC236}">
                <a16:creationId xmlns:a16="http://schemas.microsoft.com/office/drawing/2014/main" id="{6DD45568-F134-054B-AB85-EA1DBA682FCD}"/>
              </a:ext>
            </a:extLst>
          </p:cNvPr>
          <p:cNvGraphicFramePr>
            <a:graphicFrameLocks noGrp="1"/>
          </p:cNvGraphicFramePr>
          <p:nvPr>
            <p:extLst>
              <p:ext uri="{D42A27DB-BD31-4B8C-83A1-F6EECF244321}">
                <p14:modId xmlns:p14="http://schemas.microsoft.com/office/powerpoint/2010/main" val="232395948"/>
              </p:ext>
            </p:extLst>
          </p:nvPr>
        </p:nvGraphicFramePr>
        <p:xfrm>
          <a:off x="9884492" y="3683998"/>
          <a:ext cx="2105739" cy="822960"/>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Skin Lesion Type</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9" name="Picture 2" descr="Figure 2">
            <a:extLst>
              <a:ext uri="{FF2B5EF4-FFF2-40B4-BE49-F238E27FC236}">
                <a16:creationId xmlns:a16="http://schemas.microsoft.com/office/drawing/2014/main" id="{FBCD485C-49F7-B349-860E-9BD2BFB17826}"/>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l="67754" t="50987" r="16449" b="27002"/>
          <a:stretch/>
        </p:blipFill>
        <p:spPr bwMode="auto">
          <a:xfrm>
            <a:off x="666661" y="3255946"/>
            <a:ext cx="1679065" cy="167906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6684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a:xfrm>
            <a:off x="3335627" y="2459863"/>
            <a:ext cx="5035639" cy="3271234"/>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cxnSp>
        <p:nvCxnSpPr>
          <p:cNvPr id="10" name="Straight Arrow Connector 9"/>
          <p:cNvCxnSpPr/>
          <p:nvPr/>
        </p:nvCxnSpPr>
        <p:spPr>
          <a:xfrm flipV="1">
            <a:off x="1976948" y="4095480"/>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 name="Straight Arrow Connector 10"/>
          <p:cNvCxnSpPr/>
          <p:nvPr/>
        </p:nvCxnSpPr>
        <p:spPr>
          <a:xfrm flipV="1">
            <a:off x="8036416" y="4095479"/>
            <a:ext cx="1358679" cy="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2" name="Title 8"/>
          <p:cNvSpPr>
            <a:spLocks noGrp="1"/>
          </p:cNvSpPr>
          <p:nvPr>
            <p:ph type="title"/>
          </p:nvPr>
        </p:nvSpPr>
        <p:spPr>
          <a:xfrm>
            <a:off x="609600" y="539623"/>
            <a:ext cx="10972800" cy="1143000"/>
          </a:xfrm>
        </p:spPr>
        <p:txBody>
          <a:bodyPr>
            <a:normAutofit fontScale="90000"/>
          </a:bodyPr>
          <a:lstStyle/>
          <a:p>
            <a:r>
              <a:rPr lang="en-US" dirty="0">
                <a:solidFill>
                  <a:srgbClr val="002060"/>
                </a:solidFill>
              </a:rPr>
              <a:t>Prostate-specific antigen measurement: A Black Box?</a:t>
            </a:r>
            <a:endParaRPr lang="en-US" dirty="0"/>
          </a:p>
        </p:txBody>
      </p:sp>
      <p:graphicFrame>
        <p:nvGraphicFramePr>
          <p:cNvPr id="13" name="Table 12">
            <a:extLst>
              <a:ext uri="{FF2B5EF4-FFF2-40B4-BE49-F238E27FC236}">
                <a16:creationId xmlns:a16="http://schemas.microsoft.com/office/drawing/2014/main" id="{6DD45568-F134-054B-AB85-EA1DBA682FCD}"/>
              </a:ext>
            </a:extLst>
          </p:cNvPr>
          <p:cNvGraphicFramePr>
            <a:graphicFrameLocks noGrp="1"/>
          </p:cNvGraphicFramePr>
          <p:nvPr/>
        </p:nvGraphicFramePr>
        <p:xfrm>
          <a:off x="9395095" y="3683998"/>
          <a:ext cx="2105739" cy="707853"/>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PSA Level</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7170" name="Picture 2" descr="Image result for blood sample"/>
          <p:cNvPicPr>
            <a:picLocks noChangeAspect="1" noChangeArrowheads="1"/>
          </p:cNvPicPr>
          <p:nvPr/>
        </p:nvPicPr>
        <p:blipFill rotWithShape="1">
          <a:blip r:embed="rId3" cstate="hqprint">
            <a:extLst>
              <a:ext uri="{28A0092B-C50C-407E-A947-70E740481C1C}">
                <a14:useLocalDpi xmlns:a14="http://schemas.microsoft.com/office/drawing/2010/main" val="0"/>
              </a:ext>
            </a:extLst>
          </a:blip>
          <a:srcRect b="7851"/>
          <a:stretch/>
        </p:blipFill>
        <p:spPr bwMode="auto">
          <a:xfrm>
            <a:off x="737626" y="3180386"/>
            <a:ext cx="1287302" cy="1830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9184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be 4"/>
          <p:cNvSpPr/>
          <p:nvPr/>
        </p:nvSpPr>
        <p:spPr>
          <a:xfrm>
            <a:off x="7334036" y="3301969"/>
            <a:ext cx="3774471" cy="2678904"/>
          </a:xfrm>
          <a:prstGeom prst="cub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2" name="Title 8"/>
          <p:cNvSpPr>
            <a:spLocks noGrp="1"/>
          </p:cNvSpPr>
          <p:nvPr>
            <p:ph type="title"/>
          </p:nvPr>
        </p:nvSpPr>
        <p:spPr>
          <a:xfrm>
            <a:off x="609600" y="244699"/>
            <a:ext cx="10972800" cy="1143000"/>
          </a:xfrm>
        </p:spPr>
        <p:txBody>
          <a:bodyPr>
            <a:normAutofit/>
          </a:bodyPr>
          <a:lstStyle/>
          <a:p>
            <a:r>
              <a:rPr lang="en-US" dirty="0">
                <a:solidFill>
                  <a:srgbClr val="002060"/>
                </a:solidFill>
              </a:rPr>
              <a:t>Two competing perspectives</a:t>
            </a:r>
            <a:endParaRPr lang="en-US" dirty="0"/>
          </a:p>
        </p:txBody>
      </p:sp>
      <p:sp>
        <p:nvSpPr>
          <p:cNvPr id="2" name="Rectangle 1"/>
          <p:cNvSpPr/>
          <p:nvPr/>
        </p:nvSpPr>
        <p:spPr>
          <a:xfrm>
            <a:off x="364902" y="1806225"/>
            <a:ext cx="5469228" cy="1077218"/>
          </a:xfrm>
          <a:prstGeom prst="rect">
            <a:avLst/>
          </a:prstGeom>
        </p:spPr>
        <p:txBody>
          <a:bodyPr wrap="square">
            <a:spAutoFit/>
          </a:bodyPr>
          <a:lstStyle/>
          <a:p>
            <a:r>
              <a:rPr lang="en-US" sz="3200" dirty="0"/>
              <a:t>Clinicians must fully understand how their diagnostic tools work</a:t>
            </a:r>
          </a:p>
        </p:txBody>
      </p:sp>
      <p:sp>
        <p:nvSpPr>
          <p:cNvPr id="3" name="Rectangle 2"/>
          <p:cNvSpPr/>
          <p:nvPr/>
        </p:nvSpPr>
        <p:spPr>
          <a:xfrm>
            <a:off x="6533881" y="1806225"/>
            <a:ext cx="5374783" cy="1077218"/>
          </a:xfrm>
          <a:prstGeom prst="rect">
            <a:avLst/>
          </a:prstGeom>
        </p:spPr>
        <p:txBody>
          <a:bodyPr wrap="square">
            <a:spAutoFit/>
          </a:bodyPr>
          <a:lstStyle/>
          <a:p>
            <a:r>
              <a:rPr lang="en-US" sz="3200" dirty="0"/>
              <a:t>Clinicians must be sure these tools are </a:t>
            </a:r>
            <a:r>
              <a:rPr lang="en-US" sz="3200" i="1" dirty="0"/>
              <a:t>valid</a:t>
            </a:r>
            <a:r>
              <a:rPr lang="en-US" sz="3200" dirty="0"/>
              <a:t> and </a:t>
            </a:r>
            <a:r>
              <a:rPr lang="en-US" sz="3200" i="1" dirty="0"/>
              <a:t>reliable</a:t>
            </a:r>
          </a:p>
        </p:txBody>
      </p:sp>
      <p:sp>
        <p:nvSpPr>
          <p:cNvPr id="14" name="Cube 13"/>
          <p:cNvSpPr/>
          <p:nvPr/>
        </p:nvSpPr>
        <p:spPr>
          <a:xfrm>
            <a:off x="1135007" y="3301969"/>
            <a:ext cx="3774471" cy="2678904"/>
          </a:xfrm>
          <a:prstGeom prst="cub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5" name="Cube 14"/>
          <p:cNvSpPr/>
          <p:nvPr/>
        </p:nvSpPr>
        <p:spPr>
          <a:xfrm rot="10800000">
            <a:off x="1135007" y="3301969"/>
            <a:ext cx="3774471" cy="2678904"/>
          </a:xfrm>
          <a:prstGeom prst="cub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81808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6DA74-9C2C-FE40-B9F2-3E1A1AC45E85}"/>
              </a:ext>
            </a:extLst>
          </p:cNvPr>
          <p:cNvSpPr>
            <a:spLocks noGrp="1"/>
          </p:cNvSpPr>
          <p:nvPr>
            <p:ph type="title"/>
          </p:nvPr>
        </p:nvSpPr>
        <p:spPr>
          <a:xfrm>
            <a:off x="0" y="0"/>
            <a:ext cx="12192000" cy="1143000"/>
          </a:xfrm>
        </p:spPr>
        <p:txBody>
          <a:bodyPr>
            <a:normAutofit/>
          </a:bodyPr>
          <a:lstStyle/>
          <a:p>
            <a:r>
              <a:rPr lang="en-US" dirty="0"/>
              <a:t>Saliency maps for example images</a:t>
            </a:r>
          </a:p>
        </p:txBody>
      </p:sp>
      <p:sp>
        <p:nvSpPr>
          <p:cNvPr id="5" name="TextBox 4">
            <a:extLst>
              <a:ext uri="{FF2B5EF4-FFF2-40B4-BE49-F238E27FC236}">
                <a16:creationId xmlns:a16="http://schemas.microsoft.com/office/drawing/2014/main" id="{3B0A3853-23D2-BC4F-920D-1BB0041E31A9}"/>
              </a:ext>
            </a:extLst>
          </p:cNvPr>
          <p:cNvSpPr txBox="1"/>
          <p:nvPr/>
        </p:nvSpPr>
        <p:spPr>
          <a:xfrm>
            <a:off x="8516984" y="1639285"/>
            <a:ext cx="2978331" cy="1477328"/>
          </a:xfrm>
          <a:prstGeom prst="rect">
            <a:avLst/>
          </a:prstGeom>
          <a:noFill/>
        </p:spPr>
        <p:txBody>
          <a:bodyPr wrap="square" rtlCol="0">
            <a:spAutoFit/>
          </a:bodyPr>
          <a:lstStyle/>
          <a:p>
            <a:r>
              <a:rPr lang="en-US" dirty="0"/>
              <a:t>Saliency maps show gradients for each pixel with respect to the CNN’s loss function. Darker pixels represent those with more influence.</a:t>
            </a:r>
          </a:p>
        </p:txBody>
      </p:sp>
      <p:sp>
        <p:nvSpPr>
          <p:cNvPr id="6" name="TextBox 5">
            <a:extLst>
              <a:ext uri="{FF2B5EF4-FFF2-40B4-BE49-F238E27FC236}">
                <a16:creationId xmlns:a16="http://schemas.microsoft.com/office/drawing/2014/main" id="{69775B09-475B-AF41-90D2-DA74203C3D18}"/>
              </a:ext>
            </a:extLst>
          </p:cNvPr>
          <p:cNvSpPr txBox="1"/>
          <p:nvPr/>
        </p:nvSpPr>
        <p:spPr>
          <a:xfrm>
            <a:off x="8516984" y="4058194"/>
            <a:ext cx="2978331" cy="1569660"/>
          </a:xfrm>
          <a:prstGeom prst="rect">
            <a:avLst/>
          </a:prstGeom>
          <a:noFill/>
        </p:spPr>
        <p:txBody>
          <a:bodyPr wrap="square" rtlCol="0">
            <a:spAutoFit/>
          </a:bodyPr>
          <a:lstStyle/>
          <a:p>
            <a:r>
              <a:rPr lang="en-US" sz="2400" b="1" dirty="0"/>
              <a:t>Q: How much does this visualization help us understand the model?</a:t>
            </a:r>
          </a:p>
        </p:txBody>
      </p:sp>
      <p:pic>
        <p:nvPicPr>
          <p:cNvPr id="7" name="Picture 6">
            <a:extLst>
              <a:ext uri="{FF2B5EF4-FFF2-40B4-BE49-F238E27FC236}">
                <a16:creationId xmlns:a16="http://schemas.microsoft.com/office/drawing/2014/main" id="{0989F997-13D9-9A44-81D2-442CACACE084}"/>
              </a:ext>
            </a:extLst>
          </p:cNvPr>
          <p:cNvPicPr>
            <a:picLocks noChangeAspect="1"/>
          </p:cNvPicPr>
          <p:nvPr/>
        </p:nvPicPr>
        <p:blipFill>
          <a:blip r:embed="rId3"/>
          <a:stretch>
            <a:fillRect/>
          </a:stretch>
        </p:blipFill>
        <p:spPr>
          <a:xfrm>
            <a:off x="367320" y="1639285"/>
            <a:ext cx="7525602" cy="3988569"/>
          </a:xfrm>
          <a:prstGeom prst="rect">
            <a:avLst/>
          </a:prstGeom>
        </p:spPr>
      </p:pic>
    </p:spTree>
    <p:extLst>
      <p:ext uri="{BB962C8B-B14F-4D97-AF65-F5344CB8AC3E}">
        <p14:creationId xmlns:p14="http://schemas.microsoft.com/office/powerpoint/2010/main" val="2369162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B3081-8B6A-AF47-A085-17EB73554297}"/>
              </a:ext>
            </a:extLst>
          </p:cNvPr>
          <p:cNvSpPr>
            <a:spLocks noGrp="1"/>
          </p:cNvSpPr>
          <p:nvPr>
            <p:ph type="title"/>
          </p:nvPr>
        </p:nvSpPr>
        <p:spPr>
          <a:xfrm>
            <a:off x="10968" y="462975"/>
            <a:ext cx="12192000" cy="1143000"/>
          </a:xfrm>
        </p:spPr>
        <p:txBody>
          <a:bodyPr>
            <a:noAutofit/>
          </a:bodyPr>
          <a:lstStyle/>
          <a:p>
            <a:r>
              <a:rPr lang="en-US" sz="4800" dirty="0"/>
              <a:t>Classification:</a:t>
            </a:r>
            <a:br>
              <a:rPr lang="en-US" sz="4800" dirty="0"/>
            </a:br>
            <a:r>
              <a:rPr lang="en-US" sz="4400" dirty="0"/>
              <a:t>predict the label associated with each image</a:t>
            </a:r>
            <a:endParaRPr lang="en-US" sz="4800" dirty="0"/>
          </a:p>
        </p:txBody>
      </p:sp>
      <p:pic>
        <p:nvPicPr>
          <p:cNvPr id="3073" name="Picture 1" descr="page8image382623008">
            <a:extLst>
              <a:ext uri="{FF2B5EF4-FFF2-40B4-BE49-F238E27FC236}">
                <a16:creationId xmlns:a16="http://schemas.microsoft.com/office/drawing/2014/main" id="{9A6C68C6-62F7-E949-8DEE-16766CA932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9918"/>
          <a:stretch/>
        </p:blipFill>
        <p:spPr bwMode="auto">
          <a:xfrm>
            <a:off x="2639868" y="2731656"/>
            <a:ext cx="6934200" cy="28240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423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Elbow Connector 7"/>
          <p:cNvCxnSpPr/>
          <p:nvPr/>
        </p:nvCxnSpPr>
        <p:spPr>
          <a:xfrm rot="16200000" flipH="1">
            <a:off x="153346" y="3470393"/>
            <a:ext cx="726620" cy="286336"/>
          </a:xfrm>
          <a:prstGeom prst="bentConnector3">
            <a:avLst>
              <a:gd name="adj1" fmla="val 99628"/>
            </a:avLst>
          </a:prstGeom>
          <a:ln>
            <a:tailEnd type="triangle"/>
          </a:ln>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652B3081-8B6A-AF47-A085-17EB73554297}"/>
              </a:ext>
            </a:extLst>
          </p:cNvPr>
          <p:cNvSpPr>
            <a:spLocks noGrp="1"/>
          </p:cNvSpPr>
          <p:nvPr>
            <p:ph type="title"/>
          </p:nvPr>
        </p:nvSpPr>
        <p:spPr>
          <a:xfrm>
            <a:off x="10968" y="8727"/>
            <a:ext cx="12192000" cy="1143000"/>
          </a:xfrm>
        </p:spPr>
        <p:txBody>
          <a:bodyPr>
            <a:noAutofit/>
          </a:bodyPr>
          <a:lstStyle/>
          <a:p>
            <a:r>
              <a:rPr lang="en-US" sz="4400" dirty="0"/>
              <a:t>Take a model trained on naturalistic images...</a:t>
            </a:r>
          </a:p>
        </p:txBody>
      </p:sp>
      <p:pic>
        <p:nvPicPr>
          <p:cNvPr id="5124" name="Picture 4" descr="Image result for inception v3"/>
          <p:cNvPicPr>
            <a:picLocks noChangeAspect="1" noChangeArrowheads="1"/>
          </p:cNvPicPr>
          <p:nvPr/>
        </p:nvPicPr>
        <p:blipFill rotWithShape="1">
          <a:blip r:embed="rId3">
            <a:extLst>
              <a:ext uri="{28A0092B-C50C-407E-A947-70E740481C1C}">
                <a14:useLocalDpi xmlns:a14="http://schemas.microsoft.com/office/drawing/2010/main" val="0"/>
              </a:ext>
            </a:extLst>
          </a:blip>
          <a:srcRect b="5762"/>
          <a:stretch/>
        </p:blipFill>
        <p:spPr bwMode="auto">
          <a:xfrm>
            <a:off x="659822" y="2468170"/>
            <a:ext cx="10894292" cy="382959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lil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334" y="1245503"/>
            <a:ext cx="2058965" cy="2058965"/>
          </a:xfrm>
          <a:prstGeom prst="rect">
            <a:avLst/>
          </a:prstGeom>
          <a:extLst>
            <a:ext uri="{909E8E84-426E-40DD-AFC4-6F175D3DCCD1}">
              <a14:hiddenFill xmlns:a14="http://schemas.microsoft.com/office/drawing/2010/main">
                <a:solidFill>
                  <a:srgbClr val="FFFFFF"/>
                </a:solidFill>
              </a14:hiddenFill>
            </a:ext>
          </a:extLst>
        </p:spPr>
        <p:style>
          <a:lnRef idx="2">
            <a:schemeClr val="dk1"/>
          </a:lnRef>
          <a:fillRef idx="1">
            <a:schemeClr val="lt1"/>
          </a:fillRef>
          <a:effectRef idx="0">
            <a:schemeClr val="dk1"/>
          </a:effectRef>
          <a:fontRef idx="minor">
            <a:schemeClr val="dk1"/>
          </a:fontRef>
        </p:style>
      </p:pic>
      <p:cxnSp>
        <p:nvCxnSpPr>
          <p:cNvPr id="17" name="Elbow Connector 16"/>
          <p:cNvCxnSpPr/>
          <p:nvPr/>
        </p:nvCxnSpPr>
        <p:spPr>
          <a:xfrm rot="16200000" flipH="1">
            <a:off x="10932622" y="4583336"/>
            <a:ext cx="1393619" cy="180688"/>
          </a:xfrm>
          <a:prstGeom prst="bentConnector3">
            <a:avLst>
              <a:gd name="adj1" fmla="val 102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21" name="Table 20">
            <a:extLst>
              <a:ext uri="{FF2B5EF4-FFF2-40B4-BE49-F238E27FC236}">
                <a16:creationId xmlns:a16="http://schemas.microsoft.com/office/drawing/2014/main" id="{6DD45568-F134-054B-AB85-EA1DBA682FCD}"/>
              </a:ext>
            </a:extLst>
          </p:cNvPr>
          <p:cNvGraphicFramePr>
            <a:graphicFrameLocks noGrp="1"/>
          </p:cNvGraphicFramePr>
          <p:nvPr/>
        </p:nvGraphicFramePr>
        <p:xfrm>
          <a:off x="11102365" y="5422649"/>
          <a:ext cx="828237" cy="707853"/>
        </p:xfrm>
        <a:graphic>
          <a:graphicData uri="http://schemas.openxmlformats.org/drawingml/2006/table">
            <a:tbl>
              <a:tblPr firstRow="1" bandRow="1">
                <a:tableStyleId>{5C22544A-7EE6-4342-B048-85BDC9FD1C3A}</a:tableStyleId>
              </a:tblPr>
              <a:tblGrid>
                <a:gridCol w="828237">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Lily</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1514358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Elbow Connector 7"/>
          <p:cNvCxnSpPr/>
          <p:nvPr/>
        </p:nvCxnSpPr>
        <p:spPr>
          <a:xfrm rot="16200000" flipH="1">
            <a:off x="153346" y="3470393"/>
            <a:ext cx="726620" cy="286336"/>
          </a:xfrm>
          <a:prstGeom prst="bentConnector3">
            <a:avLst>
              <a:gd name="adj1" fmla="val 99628"/>
            </a:avLst>
          </a:prstGeom>
          <a:ln>
            <a:tailEnd type="triangle"/>
          </a:ln>
        </p:spPr>
        <p:style>
          <a:lnRef idx="2">
            <a:schemeClr val="dk1"/>
          </a:lnRef>
          <a:fillRef idx="0">
            <a:schemeClr val="dk1"/>
          </a:fillRef>
          <a:effectRef idx="1">
            <a:schemeClr val="dk1"/>
          </a:effectRef>
          <a:fontRef idx="minor">
            <a:schemeClr val="tx1"/>
          </a:fontRef>
        </p:style>
      </p:cxnSp>
      <p:sp>
        <p:nvSpPr>
          <p:cNvPr id="2" name="Title 1">
            <a:extLst>
              <a:ext uri="{FF2B5EF4-FFF2-40B4-BE49-F238E27FC236}">
                <a16:creationId xmlns:a16="http://schemas.microsoft.com/office/drawing/2014/main" id="{652B3081-8B6A-AF47-A085-17EB73554297}"/>
              </a:ext>
            </a:extLst>
          </p:cNvPr>
          <p:cNvSpPr>
            <a:spLocks noGrp="1"/>
          </p:cNvSpPr>
          <p:nvPr>
            <p:ph type="title"/>
          </p:nvPr>
        </p:nvSpPr>
        <p:spPr>
          <a:xfrm>
            <a:off x="10968" y="-680"/>
            <a:ext cx="12192000" cy="1143000"/>
          </a:xfrm>
        </p:spPr>
        <p:txBody>
          <a:bodyPr>
            <a:noAutofit/>
          </a:bodyPr>
          <a:lstStyle/>
          <a:p>
            <a:r>
              <a:rPr lang="en-US" sz="4400" dirty="0"/>
              <a:t>…and repurpose it to evaluate medical images</a:t>
            </a:r>
          </a:p>
        </p:txBody>
      </p:sp>
      <p:pic>
        <p:nvPicPr>
          <p:cNvPr id="5124" name="Picture 4" descr="Image result for inception v3"/>
          <p:cNvPicPr>
            <a:picLocks noChangeAspect="1" noChangeArrowheads="1"/>
          </p:cNvPicPr>
          <p:nvPr/>
        </p:nvPicPr>
        <p:blipFill rotWithShape="1">
          <a:blip r:embed="rId3">
            <a:extLst>
              <a:ext uri="{28A0092B-C50C-407E-A947-70E740481C1C}">
                <a14:useLocalDpi xmlns:a14="http://schemas.microsoft.com/office/drawing/2010/main" val="0"/>
              </a:ext>
            </a:extLst>
          </a:blip>
          <a:srcRect b="5762"/>
          <a:stretch/>
        </p:blipFill>
        <p:spPr bwMode="auto">
          <a:xfrm>
            <a:off x="659822" y="2468170"/>
            <a:ext cx="10894292" cy="382959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Elbow Connector 16"/>
          <p:cNvCxnSpPr/>
          <p:nvPr/>
        </p:nvCxnSpPr>
        <p:spPr>
          <a:xfrm rot="16200000" flipH="1">
            <a:off x="10932622" y="4583336"/>
            <a:ext cx="1393619" cy="180688"/>
          </a:xfrm>
          <a:prstGeom prst="bentConnector3">
            <a:avLst>
              <a:gd name="adj1" fmla="val 1021"/>
            </a:avLst>
          </a:prstGeom>
          <a:ln>
            <a:tailEnd type="triangle"/>
          </a:ln>
        </p:spPr>
        <p:style>
          <a:lnRef idx="2">
            <a:schemeClr val="dk1"/>
          </a:lnRef>
          <a:fillRef idx="0">
            <a:schemeClr val="dk1"/>
          </a:fillRef>
          <a:effectRef idx="1">
            <a:schemeClr val="dk1"/>
          </a:effectRef>
          <a:fontRef idx="minor">
            <a:schemeClr val="tx1"/>
          </a:fontRef>
        </p:style>
      </p:cxnSp>
      <p:graphicFrame>
        <p:nvGraphicFramePr>
          <p:cNvPr id="21" name="Table 20">
            <a:extLst>
              <a:ext uri="{FF2B5EF4-FFF2-40B4-BE49-F238E27FC236}">
                <a16:creationId xmlns:a16="http://schemas.microsoft.com/office/drawing/2014/main" id="{6DD45568-F134-054B-AB85-EA1DBA682FCD}"/>
              </a:ext>
            </a:extLst>
          </p:cNvPr>
          <p:cNvGraphicFramePr>
            <a:graphicFrameLocks noGrp="1"/>
          </p:cNvGraphicFramePr>
          <p:nvPr>
            <p:extLst>
              <p:ext uri="{D42A27DB-BD31-4B8C-83A1-F6EECF244321}">
                <p14:modId xmlns:p14="http://schemas.microsoft.com/office/powerpoint/2010/main" val="4056824811"/>
              </p:ext>
            </p:extLst>
          </p:nvPr>
        </p:nvGraphicFramePr>
        <p:xfrm>
          <a:off x="10224655" y="5422649"/>
          <a:ext cx="1705947" cy="707853"/>
        </p:xfrm>
        <a:graphic>
          <a:graphicData uri="http://schemas.openxmlformats.org/drawingml/2006/table">
            <a:tbl>
              <a:tblPr firstRow="1" bandRow="1">
                <a:tableStyleId>{5C22544A-7EE6-4342-B048-85BDC9FD1C3A}</a:tableStyleId>
              </a:tblPr>
              <a:tblGrid>
                <a:gridCol w="1705947">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Melanoma</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0" name="Picture 2" descr="Figure 2">
            <a:extLst>
              <a:ext uri="{FF2B5EF4-FFF2-40B4-BE49-F238E27FC236}">
                <a16:creationId xmlns:a16="http://schemas.microsoft.com/office/drawing/2014/main" id="{6070F925-F6CB-0342-830C-2E601B8CCB86}"/>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67754" t="50987" r="16449" b="27002"/>
          <a:stretch/>
        </p:blipFill>
        <p:spPr bwMode="auto">
          <a:xfrm>
            <a:off x="283334" y="1508032"/>
            <a:ext cx="1606245" cy="1606245"/>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3922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Repurposing our model</a:t>
            </a:r>
          </a:p>
        </p:txBody>
      </p:sp>
      <p:sp>
        <p:nvSpPr>
          <p:cNvPr id="3" name="Content Placeholder 2"/>
          <p:cNvSpPr>
            <a:spLocks noGrp="1"/>
          </p:cNvSpPr>
          <p:nvPr>
            <p:ph idx="1"/>
          </p:nvPr>
        </p:nvSpPr>
        <p:spPr/>
        <p:txBody>
          <a:bodyPr/>
          <a:lstStyle/>
          <a:p>
            <a:endParaRPr lang="en-US" u="sng" dirty="0"/>
          </a:p>
          <a:p>
            <a:r>
              <a:rPr lang="en-US" u="sng" dirty="0"/>
              <a:t>Step 1</a:t>
            </a:r>
            <a:r>
              <a:rPr lang="en-US" dirty="0"/>
              <a:t>: Modify the </a:t>
            </a:r>
            <a:r>
              <a:rPr lang="en-US" b="1" dirty="0"/>
              <a:t>architecture</a:t>
            </a:r>
          </a:p>
          <a:p>
            <a:endParaRPr lang="en-US" dirty="0"/>
          </a:p>
          <a:p>
            <a:r>
              <a:rPr lang="en-US" u="sng" dirty="0"/>
              <a:t>Step 2</a:t>
            </a:r>
            <a:r>
              <a:rPr lang="en-US" dirty="0"/>
              <a:t>: Fine-tune the </a:t>
            </a:r>
            <a:r>
              <a:rPr lang="en-US" b="1" dirty="0"/>
              <a:t>parameters</a:t>
            </a:r>
          </a:p>
        </p:txBody>
      </p:sp>
    </p:spTree>
    <p:extLst>
      <p:ext uri="{BB962C8B-B14F-4D97-AF65-F5344CB8AC3E}">
        <p14:creationId xmlns:p14="http://schemas.microsoft.com/office/powerpoint/2010/main" val="365126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658EF3E2-6847-284D-BB65-B88C3B672924}"/>
              </a:ext>
            </a:extLst>
          </p:cNvPr>
          <p:cNvCxnSpPr/>
          <p:nvPr/>
        </p:nvCxnSpPr>
        <p:spPr>
          <a:xfrm flipV="1">
            <a:off x="5818699" y="4134807"/>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aphicFrame>
        <p:nvGraphicFramePr>
          <p:cNvPr id="6" name="Table 5">
            <a:extLst>
              <a:ext uri="{FF2B5EF4-FFF2-40B4-BE49-F238E27FC236}">
                <a16:creationId xmlns:a16="http://schemas.microsoft.com/office/drawing/2014/main" id="{DA1F2B51-84A1-7D43-8BDD-217DB02F9483}"/>
              </a:ext>
            </a:extLst>
          </p:cNvPr>
          <p:cNvGraphicFramePr>
            <a:graphicFrameLocks noGrp="1"/>
          </p:cNvGraphicFramePr>
          <p:nvPr>
            <p:extLst>
              <p:ext uri="{D42A27DB-BD31-4B8C-83A1-F6EECF244321}">
                <p14:modId xmlns:p14="http://schemas.microsoft.com/office/powerpoint/2010/main" val="3403621012"/>
              </p:ext>
            </p:extLst>
          </p:nvPr>
        </p:nvGraphicFramePr>
        <p:xfrm>
          <a:off x="8587130" y="3540447"/>
          <a:ext cx="2105739" cy="1188720"/>
        </p:xfrm>
        <a:graphic>
          <a:graphicData uri="http://schemas.openxmlformats.org/drawingml/2006/table">
            <a:tbl>
              <a:tblPr firstRow="1" bandRow="1">
                <a:tableStyleId>{5C22544A-7EE6-4342-B048-85BDC9FD1C3A}</a:tableStyleId>
              </a:tblPr>
              <a:tblGrid>
                <a:gridCol w="2105739">
                  <a:extLst>
                    <a:ext uri="{9D8B030D-6E8A-4147-A177-3AD203B41FA5}">
                      <a16:colId xmlns:a16="http://schemas.microsoft.com/office/drawing/2014/main" val="4002730172"/>
                    </a:ext>
                  </a:extLst>
                </a:gridCol>
              </a:tblGrid>
              <a:tr h="707853">
                <a:tc>
                  <a:txBody>
                    <a:bodyPr/>
                    <a:lstStyle/>
                    <a:p>
                      <a:pPr algn="ctr"/>
                      <a:r>
                        <a:rPr lang="en-US" dirty="0">
                          <a:solidFill>
                            <a:schemeClr val="tx1"/>
                          </a:solidFill>
                        </a:rPr>
                        <a:t>Diabetic retinopathy?</a:t>
                      </a:r>
                      <a:r>
                        <a:rPr lang="en-US" baseline="0" dirty="0">
                          <a:solidFill>
                            <a:schemeClr val="tx1"/>
                          </a:solidFill>
                        </a:rPr>
                        <a:t> </a:t>
                      </a:r>
                    </a:p>
                    <a:p>
                      <a:pPr algn="ctr"/>
                      <a:r>
                        <a:rPr lang="en-US" baseline="0" dirty="0">
                          <a:solidFill>
                            <a:schemeClr val="tx1"/>
                          </a:solidFill>
                        </a:rPr>
                        <a:t>(Yes/No)</a:t>
                      </a:r>
                      <a:endParaRPr lang="en-US" dirty="0">
                        <a:solidFill>
                          <a:schemeClr val="tx1"/>
                        </a:solidFill>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7" name="Title 1">
            <a:extLst>
              <a:ext uri="{FF2B5EF4-FFF2-40B4-BE49-F238E27FC236}">
                <a16:creationId xmlns:a16="http://schemas.microsoft.com/office/drawing/2014/main" id="{6F28F7B2-7888-DE45-9651-00594A1C4944}"/>
              </a:ext>
            </a:extLst>
          </p:cNvPr>
          <p:cNvSpPr txBox="1">
            <a:spLocks/>
          </p:cNvSpPr>
          <p:nvPr/>
        </p:nvSpPr>
        <p:spPr>
          <a:xfrm>
            <a:off x="0" y="146960"/>
            <a:ext cx="12192000" cy="1518557"/>
          </a:xfrm>
          <a:prstGeom prst="rect">
            <a:avLst/>
          </a:prstGeom>
        </p:spPr>
        <p:txBody>
          <a:bodyPr/>
          <a:lstStyle>
            <a:lvl1pPr algn="ctr" defTabSz="609585" rtl="0" eaLnBrk="1" latinLnBrk="0" hangingPunct="1">
              <a:spcBef>
                <a:spcPct val="0"/>
              </a:spcBef>
              <a:buNone/>
              <a:defRPr sz="5867" kern="1200">
                <a:solidFill>
                  <a:srgbClr val="001A57"/>
                </a:solidFill>
                <a:latin typeface="Helvetica"/>
                <a:ea typeface="+mj-ea"/>
                <a:cs typeface="+mj-cs"/>
              </a:defRPr>
            </a:lvl1pPr>
          </a:lstStyle>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1A57"/>
                </a:solidFill>
                <a:effectLst/>
                <a:uLnTx/>
                <a:uFillTx/>
                <a:latin typeface="Helvetica"/>
                <a:ea typeface="+mj-ea"/>
                <a:cs typeface="+mj-cs"/>
              </a:rPr>
              <a:t>Classifier Output: </a:t>
            </a:r>
          </a:p>
          <a:p>
            <a:pPr marL="0" marR="0" lvl="0" indent="0" algn="ctr" defTabSz="609585" rtl="0" eaLnBrk="1" fontAlgn="auto" latinLnBrk="0" hangingPunct="1">
              <a:lnSpc>
                <a:spcPct val="100000"/>
              </a:lnSpc>
              <a:spcBef>
                <a:spcPct val="0"/>
              </a:spcBef>
              <a:spcAft>
                <a:spcPts val="0"/>
              </a:spcAft>
              <a:buClrTx/>
              <a:buSzTx/>
              <a:buFontTx/>
              <a:buNone/>
              <a:tabLst/>
              <a:defRPr/>
            </a:pPr>
            <a:r>
              <a:rPr kumimoji="0" lang="en-US" sz="4800" b="0" i="0" u="none" strike="noStrike" kern="1200" cap="none" spc="0" normalizeH="0" baseline="0" noProof="0" dirty="0">
                <a:ln>
                  <a:noFill/>
                </a:ln>
                <a:solidFill>
                  <a:srgbClr val="001A57"/>
                </a:solidFill>
                <a:effectLst/>
                <a:uLnTx/>
                <a:uFillTx/>
                <a:latin typeface="Helvetica"/>
                <a:ea typeface="+mj-ea"/>
                <a:cs typeface="+mj-cs"/>
              </a:rPr>
              <a:t>Two-Class (e.g. Yes/No)</a:t>
            </a:r>
          </a:p>
        </p:txBody>
      </p:sp>
      <p:pic>
        <p:nvPicPr>
          <p:cNvPr id="8" name="Picture 8" descr="Related image">
            <a:extLst>
              <a:ext uri="{FF2B5EF4-FFF2-40B4-BE49-F238E27FC236}">
                <a16:creationId xmlns:a16="http://schemas.microsoft.com/office/drawing/2014/main" id="{20B32026-2929-8F4C-A4E5-CB1DB1F680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0960" y="2462777"/>
            <a:ext cx="4267739" cy="33440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47D4CF-E2BB-A940-8D5B-F8C3AD912E53}"/>
              </a:ext>
            </a:extLst>
          </p:cNvPr>
          <p:cNvSpPr txBox="1"/>
          <p:nvPr/>
        </p:nvSpPr>
        <p:spPr>
          <a:xfrm>
            <a:off x="9446388" y="5950445"/>
            <a:ext cx="2492961" cy="338554"/>
          </a:xfrm>
          <a:prstGeom prst="rect">
            <a:avLst/>
          </a:prstGeom>
          <a:noFill/>
        </p:spPr>
        <p:txBody>
          <a:bodyPr wrap="square" rtlCol="0">
            <a:spAutoFit/>
          </a:bodyPr>
          <a:lstStyle/>
          <a:p>
            <a:r>
              <a:rPr lang="en-US" sz="1600" dirty="0" err="1"/>
              <a:t>Gulshan</a:t>
            </a:r>
            <a:r>
              <a:rPr lang="en-US" sz="1600" dirty="0"/>
              <a:t> et al. </a:t>
            </a:r>
            <a:r>
              <a:rPr lang="en-US" sz="1600" i="1" dirty="0"/>
              <a:t>JAMA </a:t>
            </a:r>
            <a:r>
              <a:rPr lang="en-US" sz="1600" dirty="0"/>
              <a:t>(2016)</a:t>
            </a:r>
          </a:p>
        </p:txBody>
      </p:sp>
    </p:spTree>
    <p:extLst>
      <p:ext uri="{BB962C8B-B14F-4D97-AF65-F5344CB8AC3E}">
        <p14:creationId xmlns:p14="http://schemas.microsoft.com/office/powerpoint/2010/main" val="2847143684"/>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16x9_duke_ppt_3</Template>
  <TotalTime>17406</TotalTime>
  <Words>2252</Words>
  <Application>Microsoft Macintosh PowerPoint</Application>
  <PresentationFormat>Widescreen</PresentationFormat>
  <Paragraphs>449</Paragraphs>
  <Slides>49</Slides>
  <Notes>35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Cambria Math</vt:lpstr>
      <vt:lpstr>Courier New</vt:lpstr>
      <vt:lpstr>Guardian TextSans Web</vt:lpstr>
      <vt:lpstr>Helvetica</vt:lpstr>
      <vt:lpstr>Helvetica Neue</vt:lpstr>
      <vt:lpstr>Times New Roman</vt:lpstr>
      <vt:lpstr>1_Office Theme</vt:lpstr>
      <vt:lpstr>Medical Image Analysis with CNNs  June 26, 2020</vt:lpstr>
      <vt:lpstr>Today</vt:lpstr>
      <vt:lpstr>Medical Image Classification</vt:lpstr>
      <vt:lpstr>PowerPoint Presentation</vt:lpstr>
      <vt:lpstr>Classification: predict the label associated with each image</vt:lpstr>
      <vt:lpstr>Take a model trained on naturalistic images...</vt:lpstr>
      <vt:lpstr>…and repurpose it to evaluate medical images</vt:lpstr>
      <vt:lpstr>Repurposing our model</vt:lpstr>
      <vt:lpstr>PowerPoint Presentation</vt:lpstr>
      <vt:lpstr>Two-Class Predictions</vt:lpstr>
      <vt:lpstr>Two-Class Predictions</vt:lpstr>
      <vt:lpstr>PowerPoint Presentation</vt:lpstr>
      <vt:lpstr>Multi-Class Predictions</vt:lpstr>
      <vt:lpstr>Multi-Class Predictions</vt:lpstr>
      <vt:lpstr>PowerPoint Presentation</vt:lpstr>
      <vt:lpstr>Step 1: Modify the Architecture</vt:lpstr>
      <vt:lpstr>Step 1: Modify the Architecture</vt:lpstr>
      <vt:lpstr>Step 1: Modify the Architecture</vt:lpstr>
      <vt:lpstr>Step 2: Fine-tune the Parameters “pre-training”, or “transfer learning”</vt:lpstr>
      <vt:lpstr>Step 2: Fine-tune the Parameters “pre-training”, or “transfer learning”</vt:lpstr>
      <vt:lpstr>Step 2: Fine-tune the Parameters “pre-training”, or “transfer learning”</vt:lpstr>
      <vt:lpstr>PowerPoint Presentation</vt:lpstr>
      <vt:lpstr>Pre-training, in brief</vt:lpstr>
      <vt:lpstr>Repurposing the Inception v3 CNN</vt:lpstr>
      <vt:lpstr>Inception v3 and many other models are freely available</vt:lpstr>
      <vt:lpstr>“Ground Truth” in Medicine</vt:lpstr>
      <vt:lpstr>Esteva et al: Two Types of Labels</vt:lpstr>
      <vt:lpstr>Two Rounds of Evaluation</vt:lpstr>
      <vt:lpstr>Model Development:  Predict dermatologists’ annotations</vt:lpstr>
      <vt:lpstr>Model Evaluation: Predict Biopsy Result</vt:lpstr>
      <vt:lpstr>PowerPoint Presentation</vt:lpstr>
      <vt:lpstr>PowerPoint Presentation</vt:lpstr>
      <vt:lpstr>PowerPoint Presentation</vt:lpstr>
      <vt:lpstr>PowerPoint Presentation</vt:lpstr>
      <vt:lpstr>Classification Results</vt:lpstr>
      <vt:lpstr>PowerPoint Presentation</vt:lpstr>
      <vt:lpstr>Evaluation Measures: Classification</vt:lpstr>
      <vt:lpstr>PowerPoint Presentation</vt:lpstr>
      <vt:lpstr>Set a “classification threshold” to distinguish between groups</vt:lpstr>
      <vt:lpstr>Once a threshold is set, we get a “confusion matrix”</vt:lpstr>
      <vt:lpstr>PowerPoint Presentation</vt:lpstr>
      <vt:lpstr>Set a threshold on classifier predictions</vt:lpstr>
      <vt:lpstr>Set a threshold on classifier predictions</vt:lpstr>
      <vt:lpstr>PowerPoint Presentation</vt:lpstr>
      <vt:lpstr>Model Interpretation</vt:lpstr>
      <vt:lpstr>Machine Learning: A Black Box?</vt:lpstr>
      <vt:lpstr>Prostate-specific antigen measurement: A Black Box?</vt:lpstr>
      <vt:lpstr>Two competing perspectives</vt:lpstr>
      <vt:lpstr>Saliency maps for example images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Matthew Engelhard, M.D., Ph.D.</dc:creator>
  <cp:lastModifiedBy>Matthew Engelhard, M.D., Ph.D.</cp:lastModifiedBy>
  <cp:revision>254</cp:revision>
  <cp:lastPrinted>2019-06-17T21:43:53Z</cp:lastPrinted>
  <dcterms:created xsi:type="dcterms:W3CDTF">2016-07-12T20:05:41Z</dcterms:created>
  <dcterms:modified xsi:type="dcterms:W3CDTF">2020-06-26T03:31:33Z</dcterms:modified>
</cp:coreProperties>
</file>